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47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A201-EAC8-48A0-ACD0-0A278F170E8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1BC8-C4E1-4014-A559-21D2F50B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068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A201-EAC8-48A0-ACD0-0A278F170E8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1BC8-C4E1-4014-A559-21D2F50B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268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A201-EAC8-48A0-ACD0-0A278F170E8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1BC8-C4E1-4014-A559-21D2F50B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3562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A201-EAC8-48A0-ACD0-0A278F170E8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1BC8-C4E1-4014-A559-21D2F50B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1450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A201-EAC8-48A0-ACD0-0A278F170E8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1BC8-C4E1-4014-A559-21D2F50B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1907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A201-EAC8-48A0-ACD0-0A278F170E8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1BC8-C4E1-4014-A559-21D2F50B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00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A201-EAC8-48A0-ACD0-0A278F170E8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1BC8-C4E1-4014-A559-21D2F50B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4408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A201-EAC8-48A0-ACD0-0A278F170E8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1BC8-C4E1-4014-A559-21D2F50B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5674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A201-EAC8-48A0-ACD0-0A278F170E8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1BC8-C4E1-4014-A559-21D2F50B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855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A201-EAC8-48A0-ACD0-0A278F170E8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1BC8-C4E1-4014-A559-21D2F50B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868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A201-EAC8-48A0-ACD0-0A278F170E8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1BC8-C4E1-4014-A559-21D2F50B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911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A201-EAC8-48A0-ACD0-0A278F170E8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1BC8-C4E1-4014-A559-21D2F50B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297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A201-EAC8-48A0-ACD0-0A278F170E8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1BC8-C4E1-4014-A559-21D2F50B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680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A201-EAC8-48A0-ACD0-0A278F170E8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1BC8-C4E1-4014-A559-21D2F50B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221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A201-EAC8-48A0-ACD0-0A278F170E8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1BC8-C4E1-4014-A559-21D2F50B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905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A201-EAC8-48A0-ACD0-0A278F170E8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1BC8-C4E1-4014-A559-21D2F50B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976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6AA4A201-EAC8-48A0-ACD0-0A278F170E8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37A91BC8-C4E1-4014-A559-21D2F50B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559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6AA4A201-EAC8-48A0-ACD0-0A278F170E8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37A91BC8-C4E1-4014-A559-21D2F50B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90592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959" r:id="rId12"/>
    <p:sldLayoutId id="2147483960" r:id="rId13"/>
    <p:sldLayoutId id="2147483961" r:id="rId14"/>
    <p:sldLayoutId id="2147483962" r:id="rId15"/>
    <p:sldLayoutId id="2147483963" r:id="rId16"/>
    <p:sldLayoutId id="214748396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488832" cy="25649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(изложение) </a:t>
            </a:r>
            <a:br>
              <a:rPr lang="ru-RU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2021-2022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4566" y="-171400"/>
            <a:ext cx="6554867" cy="1524000"/>
          </a:xfrm>
        </p:spPr>
        <p:txBody>
          <a:bodyPr>
            <a:normAutofit/>
          </a:bodyPr>
          <a:lstStyle/>
          <a:p>
            <a:pPr algn="ctr"/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итогового сочинения (изложения)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1052736"/>
            <a:ext cx="9144000" cy="5805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истечении времени выполнения итогового сочинения (изложения) члены комиссии по проведению итогового сочинения (изложения) объявляют об окончании выполнения итогового сочинения (изложения) и собирают бланки регистрации, бланки записи, черновики у участников и передают материалы руководителю ОО.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6554867" cy="112474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892480" cy="626469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 сочинения (изложения) оцениваются по системе  «зачет» или «незачет» по следующим критериям и требованиям, утвержденным Рособрнадзором: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Объем итогового сочинения (изложения), если в сочинении менее 250 слов, а в изложении менее 150 слов, то выставляется «незачет».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Самостоятельность написания работы ( не допускается списывание сочинения  с чужого текста, с текста другого участника, с текста, опубликованного в бумажном или электронном виде). Такое сочинение (изложение) экспертами не проверяется и оценивается  как «незачет».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0814" y="-213321"/>
            <a:ext cx="6554867" cy="1524000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ИТОГОВОГО СОЧИНЕНИЯ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4CE9B9E9-156F-4503-8B19-CFE80CEC93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2116780"/>
              </p:ext>
            </p:extLst>
          </p:nvPr>
        </p:nvGraphicFramePr>
        <p:xfrm>
          <a:off x="1043608" y="1268760"/>
          <a:ext cx="7272808" cy="4851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>
                  <a:extLst>
                    <a:ext uri="{9D8B030D-6E8A-4147-A177-3AD203B41FA5}">
                      <a16:colId xmlns:a16="http://schemas.microsoft.com/office/drawing/2014/main" xmlns="" val="4208475839"/>
                    </a:ext>
                  </a:extLst>
                </a:gridCol>
                <a:gridCol w="3636404">
                  <a:extLst>
                    <a:ext uri="{9D8B030D-6E8A-4147-A177-3AD203B41FA5}">
                      <a16:colId xmlns:a16="http://schemas.microsoft.com/office/drawing/2014/main" xmlns="" val="2217867637"/>
                    </a:ext>
                  </a:extLst>
                </a:gridCol>
              </a:tblGrid>
              <a:tr h="43018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СОЧИНЕНИЕ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ИЗЛОЖЕНИЕ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6208246"/>
                  </a:ext>
                </a:extLst>
              </a:tr>
              <a:tr h="77433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Соответствие теме.</a:t>
                      </a: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Содержание изложения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8221067"/>
                  </a:ext>
                </a:extLst>
              </a:tr>
              <a:tr h="111848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Аргументация. Привлечение                                              литературного материала.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Логичность изложения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5682400"/>
                  </a:ext>
                </a:extLst>
              </a:tr>
              <a:tr h="111848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Композиция и логика рассуждения</a:t>
                      </a: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 Использование элементов стиля исходного материала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3978375"/>
                  </a:ext>
                </a:extLst>
              </a:tr>
              <a:tr h="430185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Качество письменной речи.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5213087"/>
                  </a:ext>
                </a:extLst>
              </a:tr>
              <a:tr h="736847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Грамотность.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3923533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37B4A33-382C-4F64-85CD-C28421E10DA6}"/>
              </a:ext>
            </a:extLst>
          </p:cNvPr>
          <p:cNvSpPr/>
          <p:nvPr/>
        </p:nvSpPr>
        <p:spPr>
          <a:xfrm>
            <a:off x="1619672" y="6218148"/>
            <a:ext cx="61067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1, 2 являются основными.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6533790" cy="1476983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ПО КРИТЕРИЯМ: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5919936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1.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 сочинение (изложение) по критерию № 1 выставлен «незачет», то сочинение (изложение) по критериям № 2- № 5 не проверяется. В клетки по всем критериям оценивания выставляется «незачет».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Если за сочинение (изложение) по критерию № 1 выставлен «зачет», а по критерию № 2 выставлен «незачет», то сочинение по критериям № 3- № 5 не проверяется. В клетки по критериям оценивания № 3- № 5 выставляется «незачет».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Во всех остальных случаях сочинение (изложение) проверяется по всем пяти критериям и оценивается в системе «зачет» - «незачет» (например, недопустимо не проверять работу по критериям К4 и К5, если выпускник получил зачет на основании зачетов по критериям К1, К2, К3).</a:t>
            </a:r>
          </a:p>
          <a:p>
            <a:pPr marL="0" indent="0" algn="just">
              <a:buNone/>
            </a:pPr>
            <a:r>
              <a:rPr lang="ru-RU" sz="20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173522"/>
            <a:ext cx="6554867" cy="1524000"/>
          </a:xfrm>
        </p:spPr>
        <p:txBody>
          <a:bodyPr/>
          <a:lstStyle/>
          <a:p>
            <a:pPr algn="ctr"/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4180" y="980728"/>
            <a:ext cx="9144000" cy="5976664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результатами итогового сочинения (изложения)производится в своей образовательной организации, не позднее 1 рабочего дня после завершения проверки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проверки итогового сочинения (изложения) оригиналы бланков итогового сочинения (изложения) участников итогового сочинения (изложения) с внесенными в них результатами проверки по критериям оценивания и оценки («зачет»/ «незачет») доставляются в РЦОИ для последующей обработки и размещения в Федеральной информационной службе.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6554867" cy="126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ПОРЯДОК ПОДГОТОВКИ И ПРОВЕДЕНИЯ ИТОГОВОГО СОЧИНЕНИЯ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904656"/>
          </a:xfrm>
        </p:spPr>
        <p:txBody>
          <a:bodyPr>
            <a:normAutofit/>
          </a:bodyPr>
          <a:lstStyle/>
          <a:p>
            <a:pPr marL="0"/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Итоговое сочинение (изложение) является условием допуска к государственной итоговой аттестации по образовательным программам среднего общего образования и проводится для обучающихся по образовательным программам среднего общего образования, обучающихся с ограниченными возможностями здоровья, детей-инвалидов и инвалидов, обучающихся по программам среднего общего образования. </a:t>
            </a:r>
          </a:p>
          <a:p>
            <a:pPr marL="0"/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(изложение) проводится в целях использования его результатов при приеме в образовательные организации высшего образования.</a:t>
            </a:r>
          </a:p>
          <a:p>
            <a:pPr marL="0"/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Изложение вправе писать:</a:t>
            </a:r>
          </a:p>
          <a:p>
            <a:pPr marL="0">
              <a:buNone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учащиеся, имеющие медицинские показания для обучения на дому и соответствующие рекомендации психолого-медико-педагогической комиссии;</a:t>
            </a:r>
          </a:p>
          <a:p>
            <a:pPr marL="0">
              <a:buNone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учащиеся с ОВЗ, дети-инвалиды (по их желанию итоговое сочинение (изложение) может проводиться в устной форме.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14941"/>
            <a:ext cx="6408712" cy="1253819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УЧАСТНИКОВ ИТОГОВОГО СОЧИНЕНИЯ (ИЗЛОЖЕНИЯ)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277" y="1268760"/>
            <a:ext cx="9025219" cy="542385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участия в итоговом сочинении (изложении) участники подают заявление </a:t>
            </a:r>
            <a:r>
              <a:rPr lang="ru-RU" sz="2400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позднее, чем за две недели до начала проведения 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сочинения (изложения) .</a:t>
            </a:r>
          </a:p>
          <a:p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обучающихся для участия в итоговом сочинении (изложении) проводится на основании их заявлений </a:t>
            </a: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u="sng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ГИМНАЗИИ </a:t>
            </a:r>
            <a:r>
              <a:rPr lang="ru-RU" sz="2400" u="sng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sz="2400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62" y="0"/>
            <a:ext cx="9108038" cy="908720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И ПРОДОЛЖИТЕЛЬНОСТЬ ВЫПОЛНЕНИЯ ИТОГОВОГО СОЧИНЕНИЯ (ИЗЛОЖЕНИЯ)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962" y="764704"/>
            <a:ext cx="9108038" cy="6093296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выполнения итогового сочинения (изложения)  </a:t>
            </a:r>
            <a:r>
              <a:rPr lang="ru-RU" sz="2000" b="1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3 ч. 55 минут (235 минут). </a:t>
            </a:r>
            <a:r>
              <a:rPr lang="ru-RU" sz="2000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продолжительность выполнения работы не включается время, выделенное на подготовительные мероприятия (инструктаж участников, заполнение ими регистрационных полей).</a:t>
            </a:r>
          </a:p>
          <a:p>
            <a:pPr marL="0" indent="0">
              <a:buNone/>
            </a:pPr>
            <a:r>
              <a:rPr lang="ru-RU" sz="2800" i="1" dirty="0" smtClean="0">
                <a:solidFill>
                  <a:srgbClr val="00B0F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i="1" dirty="0">
                <a:solidFill>
                  <a:srgbClr val="00B0F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2021-2022 уч. году итоговое сочинение проводится:</a:t>
            </a:r>
          </a:p>
          <a:p>
            <a:r>
              <a:rPr lang="ru-RU" sz="24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декабря 2021 года,</a:t>
            </a:r>
          </a:p>
          <a:p>
            <a:r>
              <a:rPr lang="ru-RU" sz="24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февраля 2022 года,</a:t>
            </a:r>
          </a:p>
          <a:p>
            <a:r>
              <a:rPr lang="ru-RU" sz="24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мая 2022 года.</a:t>
            </a:r>
          </a:p>
          <a:p>
            <a:pPr>
              <a:buNone/>
            </a:pPr>
            <a:r>
              <a:rPr lang="ru-RU" sz="18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800" b="1" dirty="0">
                <a:solidFill>
                  <a:schemeClr val="tx1">
                    <a:lumMod val="9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получения неудовлетворительного результата («незачет») за итоговое сочинение (изложение) обучающиеся вправе пересдать  итоговое сочинение (изложение), но не более двух раз  и только в сроки, предусмотренные расписанием проведения итогового сочинения (изложения).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10166D-BDD7-431B-8DC6-9A10F2F0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332656"/>
            <a:ext cx="8928992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2021-22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en-US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следующие тематические направления итогового сочинения:</a:t>
            </a:r>
            <a:b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F99A97B-EA2F-4BBC-B1E0-82C1CF85B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2776"/>
            <a:ext cx="9036496" cy="5328592"/>
          </a:xfrm>
        </p:spPr>
        <p:txBody>
          <a:bodyPr>
            <a:normAutofit/>
          </a:bodyPr>
          <a:lstStyle/>
          <a:p>
            <a:r>
              <a:rPr lang="ru-RU" sz="2800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путешествующий: дорога в жизни человека</a:t>
            </a:r>
          </a:p>
          <a:p>
            <a:r>
              <a:rPr lang="ru-RU" sz="2800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Цивилизация и технологии — спасение, вызов или трагедия?</a:t>
            </a:r>
          </a:p>
          <a:p>
            <a:r>
              <a:rPr lang="ru-RU" sz="2800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Преступление и наказание — вечная тема</a:t>
            </a:r>
          </a:p>
          <a:p>
            <a:r>
              <a:rPr lang="ru-RU" sz="2800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Книга (музыка, спектакль, фильм) — про меня</a:t>
            </a:r>
          </a:p>
          <a:p>
            <a:r>
              <a:rPr lang="ru-RU" sz="2800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Кому на Руси жить хорошо? — вопрос гражданина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13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6554867" cy="1524000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ИТОГОВОГО СОЧИНЕНИЯ (ИЗЛОЖЕНИЯ)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проведения: образовательная организация, реализующая программы среднего общего образования (школа)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 участников итогового сочинения (изложения) начинается в 09.00 часов по местному времени.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итогового сочинения (изложения) руководитель распределяет участников по кабинетам в произвольном порядке.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рассаживаются за рабочие столы по одному человеку.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работы члены комиссии проводят инструктаж участников.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Инструктаж состоит из двух частей: первая – проводится в 09.50 по местному времени и включает в себя информирование  участников о порядке проведения итогового сочинения (правилах оформления, продолжительности, месте, о случаях удаления с итогового сочинения (изложения), времени ознакомления с результатами , а также о том, что записи на черновиках не проверяются и не обрабатываются).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-183232"/>
            <a:ext cx="6554867" cy="1524000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ИТОГОВОГО СОЧИНЕНИЯ (ИЗЛОЖЕНИЯ)</a:t>
            </a:r>
            <a:endParaRPr lang="ru-RU" sz="2800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25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комиссии выдают участникам итогового сочинения (изложения) бланки регистрации, бланки записи, дополнительные бланки записи (при необходимости) для выполнения итогового сочинения (изложения), черновики, орфографические словари, инструкции для участников итогового сочинения (изложения).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с 09.45 по местному времени член комиссии принимает у руководителя темы сочинений (тексты изложений).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часть инструктажа начинается не ранее 10.00 по местному времени, члены комиссии знакомят участников с темами итогового сочинения (изложения) ,  участники заполняют регистрационные поля бланков, указывают номер темы итогового сочинения (изложения)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4566" y="-243408"/>
            <a:ext cx="6554867" cy="1524000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проведения итогового сочинения (изложения)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733256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проведения второй части инструктажа члены комиссии объявляют начало, продолжительность и время окончания выполнения итогового сочинения (изложения) и фиксируют их на доске.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проведения итогового сочинения (изложения) на рабочем столе участников итогового сочинения (изложения) , помимо бланка регистрации и бланков записи,  находятся: </a:t>
            </a:r>
          </a:p>
          <a:p>
            <a:pPr>
              <a:buNone/>
            </a:pPr>
            <a:r>
              <a:rPr lang="ru-RU" sz="27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ручка (гелевая с чернилами черного цвета);</a:t>
            </a:r>
          </a:p>
          <a:p>
            <a:pPr>
              <a:buNone/>
            </a:pPr>
            <a:r>
              <a:rPr lang="ru-RU" sz="27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документ, удостоверяющий личность (паспорт);</a:t>
            </a:r>
          </a:p>
          <a:p>
            <a:pPr>
              <a:buNone/>
            </a:pPr>
            <a:r>
              <a:rPr lang="ru-RU" sz="27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лекарства и питание (при необходимости);</a:t>
            </a:r>
          </a:p>
          <a:p>
            <a:pPr>
              <a:buNone/>
            </a:pPr>
            <a:r>
              <a:rPr lang="ru-RU" sz="27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орфографический словарь для участников итогового сочинения;</a:t>
            </a:r>
          </a:p>
          <a:p>
            <a:pPr>
              <a:buNone/>
            </a:pPr>
            <a:r>
              <a:rPr lang="ru-RU" sz="27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орфографический и толковый словари (для участников изложения);</a:t>
            </a:r>
          </a:p>
          <a:p>
            <a:pPr>
              <a:buNone/>
            </a:pPr>
            <a:r>
              <a:rPr lang="ru-RU" sz="27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инструкция для участников итогового сочинения (изложения);</a:t>
            </a:r>
          </a:p>
          <a:p>
            <a:pPr>
              <a:buNone/>
            </a:pPr>
            <a:r>
              <a:rPr lang="ru-RU" sz="27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черновики (не проверяются и не учитываются).</a:t>
            </a:r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-27884"/>
            <a:ext cx="7344816" cy="864596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15" y="548680"/>
            <a:ext cx="9036496" cy="6552728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 итогового сочинения (изложения) запрещено иметь при себе телефон и любые средства связи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фото, аудио и видеоаппаратуру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справочные материалы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 заметки и иные средства хранения и передачи информации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орфографические и (или) толковые словари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 пользоваться текстами литературного материала (художественные произведения, дневники, мемуары, публицистика, другие литературные источники).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итогового сочинения (изложения), 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нарушившие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установленные требования, 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удаляются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 итогового сочинения (изложения).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Сетка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sh" id="{789EC3FE-34FD-429C-9918-760025E6C145}" vid="{B8BE45C0-8141-4D58-8C71-A009BC26FB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TM03457485[[fn=Сетка]]</Template>
  <TotalTime>157</TotalTime>
  <Words>1035</Words>
  <Application>Microsoft Office PowerPoint</Application>
  <PresentationFormat>Экран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Сетка</vt:lpstr>
      <vt:lpstr>     ИТОГОВОЕ СОЧИНЕНИЕ (изложение)  2021-2022</vt:lpstr>
      <vt:lpstr>ОБЩИЙ ПОРЯДОК ПОДГОТОВКИ И ПРОВЕДЕНИЯ ИТОГОВОГО СОЧИНЕНИЯ </vt:lpstr>
      <vt:lpstr>РЕГИСТРАЦИЯ УЧАСТНИКОВ ИТОГОВОГО СОЧИНЕНИЯ (ИЗЛОЖЕНИЯ) </vt:lpstr>
      <vt:lpstr>СРОКИ И ПРОДОЛЖИТЕЛЬНОСТЬ ВЫПОЛНЕНИЯ ИТОГОВОГО СОЧИНЕНИЯ (ИЗЛОЖЕНИЯ)</vt:lpstr>
      <vt:lpstr>В 2021-22 уч.г. утверждены следующие тематические направления итогового сочинения: </vt:lpstr>
      <vt:lpstr>ПОРЯДОК ПРОВЕДЕНИЯ ИТОГОВОГО СОЧИНЕНИЯ (ИЗЛОЖЕНИЯ)</vt:lpstr>
      <vt:lpstr>ПОРЯДОК ПРОВЕДЕНИЯ ИТОГОВОГО СОЧИНЕНИЯ (ИЗЛОЖЕНИЯ)</vt:lpstr>
      <vt:lpstr>Начало проведения итогового сочинения (изложения)</vt:lpstr>
      <vt:lpstr>ЗАПРЕЩАЕТСЯ</vt:lpstr>
      <vt:lpstr>Завершение итогового сочинения (изложения)</vt:lpstr>
      <vt:lpstr>ПРОВЕРКА</vt:lpstr>
      <vt:lpstr>КРИТЕРИИ ОЦЕНИВАНИЯ ИТОГОВОГО СОЧИНЕНИЯ</vt:lpstr>
      <vt:lpstr>ПРОВЕРКА ПО КРИТЕРИЯМ:</vt:lpstr>
      <vt:lpstr>ИТОГИ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 – 2016</dc:title>
  <dc:creator>Антон</dc:creator>
  <cp:lastModifiedBy>КолупаеваЮМ</cp:lastModifiedBy>
  <cp:revision>36</cp:revision>
  <dcterms:created xsi:type="dcterms:W3CDTF">2015-10-28T17:05:00Z</dcterms:created>
  <dcterms:modified xsi:type="dcterms:W3CDTF">2021-11-10T14:48:56Z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1049-10.1.0.5795</vt:lpwstr>
  </property>
</Properties>
</file>