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D550B0-F9A9-4294-AA64-1BE7B7EB1EF6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CB2144-4649-43BE-B31C-DB44DD1193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3602831"/>
          </a:xfrm>
        </p:spPr>
        <p:txBody>
          <a:bodyPr>
            <a:normAutofit fontScale="90000"/>
          </a:bodyPr>
          <a:lstStyle/>
          <a:p>
            <a:r>
              <a:rPr lang="ru-RU" dirty="0"/>
              <a:t>«Организация индивидуального </a:t>
            </a:r>
            <a:br>
              <a:rPr lang="ru-RU" dirty="0"/>
            </a:br>
            <a:r>
              <a:rPr lang="ru-RU" dirty="0"/>
              <a:t>отбора при приеме учащихся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10-е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профильные классы»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соответствии с частью 5 ст. 67 ФЗ от </a:t>
            </a:r>
            <a:r>
              <a:rPr lang="ru-RU" dirty="0" smtClean="0"/>
              <a:t>29.12.2012 N273 </a:t>
            </a:r>
            <a:r>
              <a:rPr lang="ru-RU" dirty="0"/>
              <a:t>« Об </a:t>
            </a:r>
            <a:r>
              <a:rPr lang="ru-RU" dirty="0" smtClean="0"/>
              <a:t>образовании в РФ», </a:t>
            </a:r>
            <a:r>
              <a:rPr lang="ru-RU" dirty="0"/>
              <a:t>Постановления Правительства Мурманской области от 3 марта 2014 г. N 100-ПП</a:t>
            </a:r>
            <a:br>
              <a:rPr lang="ru-RU" dirty="0"/>
            </a:br>
            <a:r>
              <a:rPr lang="ru-RU" dirty="0"/>
              <a:t>"Об установлении случаев и утверждении Порядка организации индивидуального отбора при приеме либо переводе учащихся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обучения" (с </a:t>
            </a:r>
            <a:r>
              <a:rPr lang="ru-RU" dirty="0" err="1"/>
              <a:t>изм</a:t>
            </a:r>
            <a:r>
              <a:rPr lang="ru-RU" dirty="0"/>
              <a:t>.  от 24.03.2015 </a:t>
            </a:r>
            <a:r>
              <a:rPr lang="ru-RU" dirty="0" err="1"/>
              <a:t>п№остановление</a:t>
            </a:r>
            <a:r>
              <a:rPr lang="ru-RU" dirty="0"/>
              <a:t> правительства Мурманской области «О внесении изменений в Порядок организации индивидуального отбора при приеме либо переводе учащихся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 № 110-ПП</a:t>
            </a:r>
            <a:r>
              <a:rPr lang="ru-RU" dirty="0" smtClean="0"/>
              <a:t>) </a:t>
            </a:r>
            <a:r>
              <a:rPr lang="ru-RU" dirty="0" smtClean="0">
                <a:solidFill>
                  <a:srgbClr val="FF0000"/>
                </a:solidFill>
              </a:rPr>
              <a:t>индивидуальный отбор </a:t>
            </a:r>
            <a:r>
              <a:rPr lang="ru-RU" dirty="0">
                <a:solidFill>
                  <a:srgbClr val="FF0000"/>
                </a:solidFill>
              </a:rPr>
              <a:t>будет являться обязательным </a:t>
            </a:r>
            <a:r>
              <a:rPr lang="ru-RU" dirty="0" smtClean="0">
                <a:solidFill>
                  <a:srgbClr val="FF0000"/>
                </a:solidFill>
              </a:rPr>
              <a:t>при </a:t>
            </a:r>
            <a:r>
              <a:rPr lang="ru-RU" dirty="0">
                <a:solidFill>
                  <a:srgbClr val="FF0000"/>
                </a:solidFill>
              </a:rPr>
              <a:t>приёме или переводе </a:t>
            </a:r>
            <a:r>
              <a:rPr lang="ru-RU" dirty="0" smtClean="0">
                <a:solidFill>
                  <a:srgbClr val="FF0000"/>
                </a:solidFill>
              </a:rPr>
              <a:t>в профильные классы 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Родители (законные представители) подают заявление на имя руководителя организации </a:t>
            </a:r>
            <a:endParaRPr lang="ru-RU" dirty="0" smtClean="0"/>
          </a:p>
          <a:p>
            <a:pPr lvl="1"/>
            <a:r>
              <a:rPr lang="ru-RU" dirty="0"/>
              <a:t>К </a:t>
            </a:r>
            <a:r>
              <a:rPr lang="ru-RU" dirty="0" smtClean="0"/>
              <a:t>заявлению прилагаются </a:t>
            </a:r>
            <a:r>
              <a:rPr lang="ru-RU" dirty="0"/>
              <a:t>копии следующих документов учащихся:</a:t>
            </a:r>
          </a:p>
          <a:p>
            <a:pPr lvl="0"/>
            <a:r>
              <a:rPr lang="ru-RU" dirty="0"/>
              <a:t>ведомость успеваемости (или аттестат об основном общем образовании);</a:t>
            </a:r>
          </a:p>
          <a:p>
            <a:pPr lvl="0"/>
            <a:r>
              <a:rPr lang="ru-RU" dirty="0"/>
              <a:t>результаты государственной итоговой аттестации по образовательным программам основного общего образования по общеобразовательным предметам, изучение которых предполагается на углубленном или профильном уровне;</a:t>
            </a:r>
          </a:p>
          <a:p>
            <a:pPr lvl="0"/>
            <a:r>
              <a:rPr lang="ru-RU" dirty="0"/>
              <a:t>грамоты, дипломы, сертификаты, удостоверения, подтверждающие учебные, интеллектуальные, творческие и спортивные достижения (призовые места).</a:t>
            </a:r>
          </a:p>
          <a:p>
            <a:r>
              <a:rPr lang="ru-RU" dirty="0" smtClean="0"/>
              <a:t>Ответственность </a:t>
            </a:r>
            <a:r>
              <a:rPr lang="ru-RU" dirty="0"/>
              <a:t>за достоверность документов и своевременность их предоставления в комиссию индивидуального отбора несут родители (законные представители) учащихся.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Порядок приема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наличие четвертных/триместровых, полугодовых, годовых отметок "хорошо" и "отлично" по соответствующему (им) учебному (</a:t>
            </a:r>
            <a:r>
              <a:rPr lang="ru-RU" dirty="0" err="1"/>
              <a:t>ым</a:t>
            </a:r>
            <a:r>
              <a:rPr lang="ru-RU" dirty="0"/>
              <a:t>) предмету (</a:t>
            </a:r>
            <a:r>
              <a:rPr lang="ru-RU" dirty="0" err="1"/>
              <a:t>ам</a:t>
            </a:r>
            <a:r>
              <a:rPr lang="ru-RU" dirty="0"/>
              <a:t>) за предшествующий (или текущий) период обучения;</a:t>
            </a:r>
          </a:p>
          <a:p>
            <a:pPr lvl="0"/>
            <a:r>
              <a:rPr lang="ru-RU" dirty="0"/>
              <a:t>наличие результатов государственной итоговой аттестации по образовательным программам основного общего образования по учебным предметам по выбору (не менее двух), изучение которых предполагается на углубленном или профильном уровне;</a:t>
            </a:r>
          </a:p>
          <a:p>
            <a:pPr lvl="0"/>
            <a:r>
              <a:rPr lang="ru-RU" dirty="0"/>
              <a:t>наличие документов, подтверждающих достижения (призовые места) в олимпиадах, интеллектуальных и спортивных состязаниях, конкурсных мероприятиях в области искусства, научно-исследовательской деятельности, научно-технического творчества, спорта различных уровней (школьного, муниципального, регионального, всероссийского, международного) за последние 2 года в соответствии с профилем обучения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Индивидуальный отбор учащихся осуществляется на основании следующих критериев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/>
              <a:t>Индивидуальный отбор осуществляется в 3 этапа:</a:t>
            </a:r>
          </a:p>
          <a:p>
            <a:pPr lvl="0"/>
            <a:r>
              <a:rPr lang="ru-RU" dirty="0"/>
              <a:t>1-й этап - проведение экспертизы документов, указанных в </a:t>
            </a:r>
            <a:r>
              <a:rPr lang="ru-RU" b="1" dirty="0">
                <a:hlinkClick r:id=""/>
              </a:rPr>
              <a:t>пункте 6.6</a:t>
            </a:r>
            <a:r>
              <a:rPr lang="ru-RU" dirty="0"/>
              <a:t> Порядка, на основании критериев, предусмотренных </a:t>
            </a:r>
            <a:r>
              <a:rPr lang="ru-RU" b="1" dirty="0">
                <a:hlinkClick r:id=""/>
              </a:rPr>
              <a:t>пунктом 6.7</a:t>
            </a:r>
            <a:r>
              <a:rPr lang="ru-RU" dirty="0"/>
              <a:t> Порядка;</a:t>
            </a:r>
          </a:p>
          <a:p>
            <a:pPr lvl="0"/>
            <a:r>
              <a:rPr lang="ru-RU" dirty="0"/>
              <a:t>2-й этап - составление рейтинга учащихся;</a:t>
            </a:r>
          </a:p>
          <a:p>
            <a:r>
              <a:rPr lang="ru-RU" dirty="0"/>
              <a:t>3-й этап - принятие решения о зачислении учащихся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ru-RU" sz="3600" dirty="0">
                <a:solidFill>
                  <a:srgbClr val="FF0000"/>
                </a:solidFill>
              </a:rPr>
              <a:t>Экспертиза документов проводится по балльной системе:</a:t>
            </a:r>
          </a:p>
          <a:p>
            <a:pPr lvl="0"/>
            <a:r>
              <a:rPr lang="ru-RU" dirty="0"/>
              <a:t> отметка "хорошо" и "отлично" по соответствующему (им) учебному (</a:t>
            </a:r>
            <a:r>
              <a:rPr lang="ru-RU" dirty="0" err="1"/>
              <a:t>ым</a:t>
            </a:r>
            <a:r>
              <a:rPr lang="ru-RU" dirty="0"/>
              <a:t>) предмету (</a:t>
            </a:r>
            <a:r>
              <a:rPr lang="ru-RU" dirty="0" err="1"/>
              <a:t>ам</a:t>
            </a:r>
            <a:r>
              <a:rPr lang="ru-RU" dirty="0"/>
              <a:t>) за предшествующий (или текущий) год обучения - 5 баллов за один предмет;</a:t>
            </a:r>
          </a:p>
          <a:p>
            <a:pPr lvl="0"/>
            <a:r>
              <a:rPr lang="ru-RU" dirty="0"/>
              <a:t>результаты государственной итоговой аттестации по образовательным программам основного общего образования по общеобразовательным предметам, изучение которых предполагается на углубленном или профильном уровне, - 10 баллов за один предмет, отметка по которому "хорошо" и "отлично";     детям- инвалидам вместо отметки за  результат государственной итоговой аттестации по предметам, изучение которых предполагается на углубленном или профильном уровне (кроме математики и русского языка), для начисления баллов засчитывается годовая отметка.</a:t>
            </a:r>
          </a:p>
          <a:p>
            <a:pPr lvl="0"/>
            <a:r>
              <a:rPr lang="ru-RU" dirty="0"/>
              <a:t> достижения школьного уровня - 1 балл за 1 достижение (призовое место) (не более 5 баллов за все достижения);</a:t>
            </a:r>
          </a:p>
          <a:p>
            <a:pPr lvl="0"/>
            <a:r>
              <a:rPr lang="ru-RU" dirty="0"/>
              <a:t> достижения муниципального уровня - 2 балла за 1 достижение (призовое место) (не более 10 баллов за все достижения);</a:t>
            </a:r>
          </a:p>
          <a:p>
            <a:pPr lvl="0"/>
            <a:r>
              <a:rPr lang="ru-RU" dirty="0"/>
              <a:t>достижения регионального уровня - 5 баллов за 1 достижение (призовое место) (не более 15 баллов за все достижения);</a:t>
            </a:r>
          </a:p>
          <a:p>
            <a:pPr lvl="0"/>
            <a:r>
              <a:rPr lang="ru-RU" dirty="0"/>
              <a:t>достижения всероссийского уровня - 10 баллов за 1 достижение (призовое место) (не более 20 баллов за все достижения);</a:t>
            </a:r>
          </a:p>
          <a:p>
            <a:pPr lvl="0"/>
            <a:r>
              <a:rPr lang="ru-RU" dirty="0"/>
              <a:t>достижения международного уровня - 20 баллов за 1 достижение (призовое место).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lvl="1"/>
            <a:r>
              <a:rPr lang="ru-RU" dirty="0"/>
              <a:t>Рейтинг учащихся составляется по мере убывания набранных ими баллов и оформляется протоколом комиссии не позднее 3 дней после проведения первого этапа индивидуального отбора.</a:t>
            </a:r>
          </a:p>
          <a:p>
            <a:r>
              <a:rPr lang="ru-RU" dirty="0"/>
              <a:t>При равных результатах индивидуального отбора учитывается средний балл ведомости успеваемости (или аттестата об основном общем образовании), исчисляемый как среднее арифметическое суммы промежуточных или итоговых отметок.</a:t>
            </a:r>
          </a:p>
          <a:p>
            <a:r>
              <a:rPr lang="ru-RU" dirty="0"/>
              <a:t>Рейтинг учащихся доводится организацией до сведения родителей (законных представителей) через официальный сайт и свои информационные стенды.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это разновидность дифференцированного обучения, учитывающего образовательные потребности, склонности и способности учащихся.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профильное обучение?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/>
              <a:t>Цель профильного образования</a:t>
            </a:r>
            <a:r>
              <a:rPr lang="ru-RU" i="1" dirty="0"/>
              <a:t> – обеспечение общеобразовательной профильной и начальной </a:t>
            </a:r>
            <a:r>
              <a:rPr lang="ru-RU" i="1" dirty="0" err="1"/>
              <a:t>допрофессиональной</a:t>
            </a:r>
            <a:r>
              <a:rPr lang="ru-RU" i="1" dirty="0"/>
              <a:t> подготовки учащейся </a:t>
            </a:r>
            <a:br>
              <a:rPr lang="ru-RU" i="1" dirty="0"/>
            </a:br>
            <a:r>
              <a:rPr lang="ru-RU" i="1" dirty="0"/>
              <a:t>молодежи; формирование навыков самостоятельной научно-исследовательской и поисковой деятельности, необходимых для саморазвития и самообразования; совершенствование интеллектуальных, психических, творческих, нравственных и социальных качеств личности.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Дать учащимся прочные и глубокие знания по профильным дисциплинам, т.е. именно в той области, где они предполагают реализовать себя после обучения в школе</a:t>
            </a:r>
          </a:p>
          <a:p>
            <a:r>
              <a:rPr lang="ru-RU" dirty="0" smtClean="0"/>
              <a:t>Сориентировать учащихся в широком круге проблем, связанных с той или иной сферой деятельности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Основные задачи </a:t>
            </a:r>
            <a:r>
              <a:rPr lang="ru-RU" sz="3600" dirty="0" smtClean="0"/>
              <a:t>системы профильного </a:t>
            </a:r>
            <a:r>
              <a:rPr lang="ru-RU" sz="3600" dirty="0"/>
              <a:t>обучения в </a:t>
            </a:r>
            <a:r>
              <a:rPr lang="ru-RU" sz="3600" dirty="0" smtClean="0"/>
              <a:t>средней школе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у учащихся мотивации к научно-исследовательской деятельности</a:t>
            </a:r>
          </a:p>
          <a:p>
            <a:r>
              <a:rPr lang="ru-RU" dirty="0" smtClean="0"/>
              <a:t>Выработать мышление, способное критически и творчески обрабатывать информацию</a:t>
            </a:r>
          </a:p>
          <a:p>
            <a:r>
              <a:rPr lang="ru-RU" dirty="0" smtClean="0"/>
              <a:t>Сделать учащихся конкурентоспособными при поступлении в выбранные ими вузы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задачи профильного обучения в школе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элективные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Общеобразовательные предметы. Являются</a:t>
                      </a:r>
                      <a:r>
                        <a:rPr lang="ru-RU" baseline="0" dirty="0" smtClean="0"/>
                        <a:t> обязательными для изучения в классах любого профиля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 повышенного уровня. Определяют направленность каждого конкретного профиля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Обязательные для изучения курсы по выбору учащихся. Входят в состав профиля обучения.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профильного обучения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Социально-гуманитарный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Физико-математический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</a:p>
                    <a:p>
                      <a:r>
                        <a:rPr lang="ru-RU" dirty="0" smtClean="0"/>
                        <a:t>Обществознание</a:t>
                      </a:r>
                    </a:p>
                    <a:p>
                      <a:r>
                        <a:rPr lang="ru-RU" dirty="0" smtClean="0"/>
                        <a:t>Право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</a:p>
                    <a:p>
                      <a:r>
                        <a:rPr lang="ru-RU" dirty="0" smtClean="0"/>
                        <a:t>Физика</a:t>
                      </a:r>
                    </a:p>
                    <a:p>
                      <a:r>
                        <a:rPr lang="ru-RU" dirty="0" smtClean="0"/>
                        <a:t>Информатика и ИКТ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Профильные классы в гимназии №1 в 2015-16 </a:t>
            </a:r>
            <a:r>
              <a:rPr lang="ru-RU" dirty="0" err="1" smtClean="0"/>
              <a:t>уч.г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Учебный план </a:t>
            </a:r>
            <a:r>
              <a:rPr lang="ru-RU" sz="3200" dirty="0" err="1" smtClean="0"/>
              <a:t>соц.гум.профиля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268760"/>
          <a:ext cx="5556617" cy="4840311"/>
        </p:xfrm>
        <a:graphic>
          <a:graphicData uri="http://schemas.openxmlformats.org/drawingml/2006/table">
            <a:tbl>
              <a:tblPr/>
              <a:tblGrid>
                <a:gridCol w="4835820"/>
                <a:gridCol w="720797"/>
              </a:tblGrid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Литература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Иностранный язык (английский)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Математика 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5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История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Физика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Химия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Биология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Мировая художественная культура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Экономика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Основы безопасности жизнедеятельности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 Cyr"/>
                        </a:rPr>
                        <a:t>23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19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>
                          <a:latin typeface="Arial Cyr"/>
                        </a:rPr>
                        <a:t>профильные предметы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>
                          <a:latin typeface="Arial Cyr"/>
                        </a:rPr>
                        <a:t> 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Русский язык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Право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Обществознание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 Cyr"/>
                        </a:rPr>
                        <a:t>8</a:t>
                      </a:r>
                    </a:p>
                  </a:txBody>
                  <a:tcPr marL="8952" marR="8952" marT="895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19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>
                          <a:latin typeface="Arial Cyr"/>
                        </a:rPr>
                        <a:t>Компонент ОУ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>
                          <a:latin typeface="Arial Cyr"/>
                        </a:rPr>
                        <a:t> 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9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Спецкурс по математике "Углы, расстояния, сечения в пространстве: методы построения и вычисления"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latin typeface="Arial Cyr"/>
                        </a:rPr>
                        <a:t>1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Спецкурс "Технология обучения чтению на английском языке"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latin typeface="Arial Cyr"/>
                        </a:rPr>
                        <a:t>3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9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Спецкурс по истории "Россия и народы Северной Евразии: столетия борьбы и интеграции "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latin typeface="Arial Cyr"/>
                        </a:rPr>
                        <a:t>1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Спецкурс  по обществознанию "Конституционное право"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latin typeface="Arial Cyr"/>
                        </a:rPr>
                        <a:t>1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8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 Cyr"/>
                        </a:rPr>
                        <a:t>6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19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 Cyr"/>
                        </a:rPr>
                        <a:t>ВСЕГО: 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Arial Cyr"/>
                        </a:rPr>
                        <a:t>37</a:t>
                      </a:r>
                    </a:p>
                  </a:txBody>
                  <a:tcPr marL="8952" marR="8952" marT="895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Учебный план </a:t>
            </a:r>
            <a:r>
              <a:rPr lang="ru-RU" sz="3200" dirty="0" err="1" smtClean="0"/>
              <a:t>физико-матем.профиля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268758"/>
          <a:ext cx="6912768" cy="4752531"/>
        </p:xfrm>
        <a:graphic>
          <a:graphicData uri="http://schemas.openxmlformats.org/drawingml/2006/table">
            <a:tbl>
              <a:tblPr/>
              <a:tblGrid>
                <a:gridCol w="5282063"/>
                <a:gridCol w="1630705"/>
              </a:tblGrid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Иностранный язык (английский)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Обществознание (включая экономику и право)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Основы безопасности жизнедеятельности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1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Cyr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1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Arial Cyr"/>
                        </a:rPr>
                        <a:t>профильные предметы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Математика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Информатика и ИКТ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1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1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Arial Cyr"/>
                        </a:rPr>
                        <a:t>компонент ОУ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Спецкурс по математике "Углы, расстояния, сечения в пространстве: методы построения и вычисления"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Спецкурс "Компьютерная графика"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Спецкурс по физике "Решение задач повышенной сложности"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Спецкурс по русскому языку "Практическая стилистика"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51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Arial Cyr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35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 Cyr"/>
                        </a:rPr>
                        <a:t>ВСЕГО: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 Cyr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625</Words>
  <Application>Microsoft Office PowerPoint</Application>
  <PresentationFormat>Экран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«Организация индивидуального  отбора при приеме учащихся  в 10-е  профильные классы» </vt:lpstr>
      <vt:lpstr>Что такое профильное обучение?</vt:lpstr>
      <vt:lpstr>Слайд 3</vt:lpstr>
      <vt:lpstr>Основные задачи системы профильного обучения в средней школе</vt:lpstr>
      <vt:lpstr>Основные задачи профильного обучения в школе</vt:lpstr>
      <vt:lpstr>Структура профильного обучения</vt:lpstr>
      <vt:lpstr>Профильные классы в гимназии №1 в 2015-16 уч.г.</vt:lpstr>
      <vt:lpstr>Учебный план соц.гум.профиля</vt:lpstr>
      <vt:lpstr>Учебный план физико-матем.профиля</vt:lpstr>
      <vt:lpstr>Слайд 10</vt:lpstr>
      <vt:lpstr>Порядок приема</vt:lpstr>
      <vt:lpstr>Индивидуальный отбор учащихся осуществляется на основании следующих критериев</vt:lpstr>
      <vt:lpstr>Слайд 13</vt:lpstr>
      <vt:lpstr>Слайд 14</vt:lpstr>
      <vt:lpstr>Слайд 15</vt:lpstr>
    </vt:vector>
  </TitlesOfParts>
  <Company>Гимназия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индивидуального  отбора при приеме учащихся  в 10-е  профильные классы» </dc:title>
  <dc:creator>Администратор</dc:creator>
  <cp:lastModifiedBy>Администратор</cp:lastModifiedBy>
  <cp:revision>3</cp:revision>
  <dcterms:created xsi:type="dcterms:W3CDTF">2015-11-22T19:39:14Z</dcterms:created>
  <dcterms:modified xsi:type="dcterms:W3CDTF">2015-11-22T20:03:15Z</dcterms:modified>
</cp:coreProperties>
</file>