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Default Extension="bin" ContentType="application/vnd.openxmlformats-officedocument.oleObject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notesMasterIdLst>
    <p:notesMasterId r:id="rId16"/>
  </p:notesMasterIdLst>
  <p:sldIdLst>
    <p:sldId id="256" r:id="rId2"/>
    <p:sldId id="268" r:id="rId3"/>
    <p:sldId id="269" r:id="rId4"/>
    <p:sldId id="270" r:id="rId5"/>
    <p:sldId id="259" r:id="rId6"/>
    <p:sldId id="260" r:id="rId7"/>
    <p:sldId id="261" r:id="rId8"/>
    <p:sldId id="262" r:id="rId9"/>
    <p:sldId id="264" r:id="rId10"/>
    <p:sldId id="263" r:id="rId11"/>
    <p:sldId id="265" r:id="rId12"/>
    <p:sldId id="266" r:id="rId13"/>
    <p:sldId id="267" r:id="rId14"/>
    <p:sldId id="271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 autoAdjust="0"/>
    <p:restoredTop sz="94654" autoAdjust="0"/>
  </p:normalViewPr>
  <p:slideViewPr>
    <p:cSldViewPr>
      <p:cViewPr varScale="1">
        <p:scale>
          <a:sx n="104" d="100"/>
          <a:sy n="104" d="100"/>
        </p:scale>
        <p:origin x="-180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F10C79C-FE16-4367-8088-B160032AD270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D67797-BDCC-4946-A18D-9D079D925C57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DD67797-BDCC-4946-A18D-9D079D925C57}" type="slidenum">
              <a:rPr lang="ru-RU" smtClean="0"/>
              <a:pPr/>
              <a:t>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16E43F9-FC61-42CE-A0DF-2CFBB61AE0FD}" type="datetimeFigureOut">
              <a:rPr lang="ru-RU" smtClean="0"/>
              <a:pPr/>
              <a:t>09.06.2011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399E047-B1F5-4621-8B85-88F3D15EB99B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755576" y="206084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Создание межкультурного</a:t>
            </a:r>
            <a:br>
              <a:rPr lang="ru-RU" dirty="0" smtClean="0"/>
            </a:br>
            <a:r>
              <a:rPr lang="ru-RU" dirty="0" smtClean="0"/>
              <a:t>пространства в условиях гимназии</a:t>
            </a:r>
            <a:br>
              <a:rPr lang="ru-RU" dirty="0" smtClean="0"/>
            </a:br>
            <a:r>
              <a:rPr lang="ru-RU" sz="2800" dirty="0" smtClean="0"/>
              <a:t>(</a:t>
            </a:r>
            <a:r>
              <a:rPr lang="ru-RU" sz="3100" dirty="0" smtClean="0"/>
              <a:t>проект перспективного развития </a:t>
            </a:r>
            <a:br>
              <a:rPr lang="ru-RU" sz="3100" dirty="0" smtClean="0"/>
            </a:br>
            <a:r>
              <a:rPr lang="ru-RU" sz="3100" dirty="0" smtClean="0"/>
              <a:t>МОУ г.Мурманска гимназии №1      </a:t>
            </a:r>
            <a:br>
              <a:rPr lang="ru-RU" sz="3100" dirty="0" smtClean="0"/>
            </a:br>
            <a:r>
              <a:rPr lang="ru-RU" sz="3100" dirty="0" smtClean="0"/>
              <a:t>на  2011-2015 годы)</a:t>
            </a:r>
            <a:endParaRPr lang="ru-RU" sz="3100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Практическая значимость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с</a:t>
            </a:r>
            <a:r>
              <a:rPr lang="ru-RU" sz="2400" dirty="0" smtClean="0"/>
              <a:t>истематизация </a:t>
            </a:r>
            <a:r>
              <a:rPr lang="ru-RU" sz="2400" dirty="0" smtClean="0"/>
              <a:t>10-летнего опыта международного сотрудничества</a:t>
            </a:r>
          </a:p>
          <a:p>
            <a:r>
              <a:rPr lang="ru-RU" sz="2400" dirty="0" smtClean="0"/>
              <a:t>о</a:t>
            </a:r>
            <a:r>
              <a:rPr lang="ru-RU" sz="2400" dirty="0" smtClean="0"/>
              <a:t>бновление </a:t>
            </a:r>
            <a:r>
              <a:rPr lang="ru-RU" sz="2400" dirty="0" smtClean="0"/>
              <a:t>содержания языкового образования в сторону функциональности</a:t>
            </a:r>
          </a:p>
          <a:p>
            <a:pPr lvl="0"/>
            <a:r>
              <a:rPr lang="ru-RU" sz="2400" dirty="0" smtClean="0"/>
              <a:t>и</a:t>
            </a:r>
            <a:r>
              <a:rPr lang="ru-RU" sz="2400" dirty="0" smtClean="0"/>
              <a:t>спользование </a:t>
            </a:r>
            <a:r>
              <a:rPr lang="ru-RU" sz="2400" dirty="0" smtClean="0"/>
              <a:t>в образовательном процессе  </a:t>
            </a:r>
            <a:r>
              <a:rPr lang="ru-RU" sz="2400" dirty="0"/>
              <a:t>активных методов обучения, новых педагогических </a:t>
            </a:r>
            <a:r>
              <a:rPr lang="ru-RU" sz="2400" dirty="0" smtClean="0"/>
              <a:t>и учебных технологий для </a:t>
            </a:r>
            <a:r>
              <a:rPr lang="ru-RU" sz="2400" dirty="0"/>
              <a:t>развития межкультурной компетентности </a:t>
            </a:r>
            <a:r>
              <a:rPr lang="ru-RU" sz="2400" dirty="0" smtClean="0"/>
              <a:t>обучающихся</a:t>
            </a:r>
          </a:p>
          <a:p>
            <a:pPr lvl="0"/>
            <a:r>
              <a:rPr lang="ru-RU" sz="2400" dirty="0" smtClean="0"/>
              <a:t>о</a:t>
            </a:r>
            <a:r>
              <a:rPr lang="ru-RU" sz="2400" dirty="0" smtClean="0"/>
              <a:t>бновление  </a:t>
            </a:r>
            <a:r>
              <a:rPr lang="ru-RU" sz="2400" dirty="0" smtClean="0"/>
              <a:t>оформления рекреаций и кабинетов учреждения</a:t>
            </a:r>
          </a:p>
          <a:p>
            <a:pPr lvl="0">
              <a:buNone/>
            </a:pPr>
            <a:endParaRPr lang="ru-RU" sz="2400" dirty="0"/>
          </a:p>
          <a:p>
            <a:endParaRPr lang="ru-RU" dirty="0"/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50106"/>
          </a:xfrm>
        </p:spPr>
        <p:txBody>
          <a:bodyPr>
            <a:normAutofit/>
          </a:bodyPr>
          <a:lstStyle/>
          <a:p>
            <a:r>
              <a:rPr lang="ru-RU" dirty="0" smtClean="0"/>
              <a:t>ЭТАПЫ РЕАЛИЗАЦИИ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980728"/>
            <a:ext cx="8229600" cy="5616624"/>
          </a:xfrm>
        </p:spPr>
        <p:txBody>
          <a:bodyPr>
            <a:normAutofit lnSpcReduction="10000"/>
          </a:bodyPr>
          <a:lstStyle/>
          <a:p>
            <a:pPr>
              <a:buNone/>
            </a:pPr>
            <a:r>
              <a:rPr lang="ru-RU" sz="1800" dirty="0" smtClean="0"/>
              <a:t>              1 ЭТАП (2011-2012гг.)</a:t>
            </a:r>
          </a:p>
          <a:p>
            <a:pPr>
              <a:buFontTx/>
              <a:buChar char="-"/>
            </a:pPr>
            <a:r>
              <a:rPr lang="ru-RU" sz="1800" dirty="0" smtClean="0"/>
              <a:t>Обновление содержания образования  и </a:t>
            </a:r>
            <a:r>
              <a:rPr lang="ru-RU" sz="1800" dirty="0" smtClean="0">
                <a:solidFill>
                  <a:srgbClr val="FF0000"/>
                </a:solidFill>
              </a:rPr>
              <a:t>учебных технологий </a:t>
            </a:r>
            <a:r>
              <a:rPr lang="ru-RU" sz="1800" dirty="0" smtClean="0"/>
              <a:t>предметов гуманитарного цикла</a:t>
            </a:r>
          </a:p>
          <a:p>
            <a:pPr>
              <a:buFontTx/>
              <a:buChar char="-"/>
            </a:pPr>
            <a:r>
              <a:rPr lang="ru-RU" sz="1800" dirty="0" smtClean="0"/>
              <a:t>Развитие новых связей со странами и </a:t>
            </a:r>
            <a:r>
              <a:rPr lang="ru-RU" sz="1800" dirty="0" smtClean="0">
                <a:solidFill>
                  <a:srgbClr val="FF0000"/>
                </a:solidFill>
              </a:rPr>
              <a:t>российскими территориями </a:t>
            </a:r>
            <a:r>
              <a:rPr lang="ru-RU" sz="1800" dirty="0" smtClean="0"/>
              <a:t>Баренцева региона и корректировка существующих программ сотрудничества</a:t>
            </a:r>
          </a:p>
          <a:p>
            <a:pPr>
              <a:buFontTx/>
              <a:buChar char="-"/>
            </a:pPr>
            <a:r>
              <a:rPr lang="ru-RU" sz="1800" dirty="0" smtClean="0"/>
              <a:t>Привлечение </a:t>
            </a:r>
            <a:r>
              <a:rPr lang="ru-RU" sz="1800" dirty="0" smtClean="0">
                <a:solidFill>
                  <a:srgbClr val="FF0000"/>
                </a:solidFill>
              </a:rPr>
              <a:t> образовательных учреждений города </a:t>
            </a:r>
            <a:r>
              <a:rPr lang="ru-RU" sz="1800" dirty="0" smtClean="0"/>
              <a:t>к участию в учебно-практических конференциях, фестивалях искусств, фотовыставках по теме проекта</a:t>
            </a:r>
          </a:p>
          <a:p>
            <a:pPr>
              <a:buFontTx/>
              <a:buChar char="-"/>
            </a:pPr>
            <a:r>
              <a:rPr lang="ru-RU" sz="1800" dirty="0" smtClean="0"/>
              <a:t>Сбор информации и экспонатов для </a:t>
            </a:r>
            <a:r>
              <a:rPr lang="ru-RU" sz="1800" dirty="0" smtClean="0">
                <a:solidFill>
                  <a:srgbClr val="FF0000"/>
                </a:solidFill>
              </a:rPr>
              <a:t>музея</a:t>
            </a:r>
          </a:p>
          <a:p>
            <a:pPr>
              <a:buNone/>
            </a:pPr>
            <a:r>
              <a:rPr lang="ru-RU" sz="1800" dirty="0" smtClean="0"/>
              <a:t>                      2 ЭТАП (2013-2014гг.)</a:t>
            </a:r>
          </a:p>
          <a:p>
            <a:pPr>
              <a:buFontTx/>
              <a:buChar char="-"/>
            </a:pPr>
            <a:r>
              <a:rPr lang="ru-RU" sz="1800" dirty="0" smtClean="0"/>
              <a:t>Разработка </a:t>
            </a:r>
            <a:r>
              <a:rPr lang="ru-RU" sz="1800" dirty="0" smtClean="0">
                <a:solidFill>
                  <a:srgbClr val="FF0000"/>
                </a:solidFill>
              </a:rPr>
              <a:t>экскурсий</a:t>
            </a:r>
            <a:r>
              <a:rPr lang="ru-RU" sz="1800" dirty="0" smtClean="0"/>
              <a:t> на русском и иностранном языках</a:t>
            </a:r>
          </a:p>
          <a:p>
            <a:pPr>
              <a:buFontTx/>
              <a:buChar char="-"/>
            </a:pPr>
            <a:r>
              <a:rPr lang="ru-RU" sz="1800" dirty="0" smtClean="0"/>
              <a:t>Открытие </a:t>
            </a:r>
            <a:r>
              <a:rPr lang="ru-RU" sz="1800" dirty="0" smtClean="0">
                <a:solidFill>
                  <a:srgbClr val="FF0000"/>
                </a:solidFill>
              </a:rPr>
              <a:t>курсов экскурсоводов </a:t>
            </a:r>
            <a:r>
              <a:rPr lang="ru-RU" sz="1800" dirty="0" smtClean="0"/>
              <a:t>и переводчиков  в ресурсном центре</a:t>
            </a:r>
          </a:p>
          <a:p>
            <a:pPr>
              <a:buFontTx/>
              <a:buChar char="-"/>
            </a:pPr>
            <a:r>
              <a:rPr lang="ru-RU" sz="1800" dirty="0" smtClean="0"/>
              <a:t>Открытие </a:t>
            </a:r>
            <a:r>
              <a:rPr lang="ru-RU" sz="1800" dirty="0" smtClean="0">
                <a:solidFill>
                  <a:srgbClr val="FF0000"/>
                </a:solidFill>
              </a:rPr>
              <a:t>мастерской</a:t>
            </a:r>
            <a:r>
              <a:rPr lang="ru-RU" sz="1800" dirty="0" smtClean="0"/>
              <a:t> по изготовлению сувениров в центре </a:t>
            </a:r>
            <a:r>
              <a:rPr lang="ru-RU" sz="1800" dirty="0" err="1" smtClean="0"/>
              <a:t>развитиягимназии</a:t>
            </a:r>
            <a:r>
              <a:rPr lang="ru-RU" sz="1800" dirty="0" smtClean="0"/>
              <a:t> </a:t>
            </a:r>
          </a:p>
          <a:p>
            <a:pPr>
              <a:buFontTx/>
              <a:buChar char="-"/>
            </a:pPr>
            <a:r>
              <a:rPr lang="ru-RU" sz="1800" dirty="0" smtClean="0"/>
              <a:t>Оформление </a:t>
            </a:r>
            <a:r>
              <a:rPr lang="ru-RU" sz="1800" dirty="0" smtClean="0">
                <a:solidFill>
                  <a:srgbClr val="FF0000"/>
                </a:solidFill>
              </a:rPr>
              <a:t>экспозиций и компьютерных презентаций</a:t>
            </a:r>
            <a:r>
              <a:rPr lang="ru-RU" sz="1800" dirty="0" smtClean="0"/>
              <a:t>, посвященных развитию  Баренцева региона</a:t>
            </a:r>
          </a:p>
          <a:p>
            <a:pPr>
              <a:buNone/>
            </a:pPr>
            <a:r>
              <a:rPr lang="ru-RU" sz="1800" dirty="0" smtClean="0"/>
              <a:t>                      3 ЭТАП (2015г.)</a:t>
            </a:r>
          </a:p>
          <a:p>
            <a:pPr>
              <a:buFontTx/>
              <a:buChar char="-"/>
            </a:pPr>
            <a:r>
              <a:rPr lang="ru-RU" sz="1800" dirty="0" smtClean="0"/>
              <a:t>Открытие </a:t>
            </a:r>
            <a:r>
              <a:rPr lang="ru-RU" sz="1800" dirty="0" smtClean="0">
                <a:solidFill>
                  <a:srgbClr val="FF0000"/>
                </a:solidFill>
              </a:rPr>
              <a:t>музея Баренцева региона  </a:t>
            </a:r>
            <a:r>
              <a:rPr lang="ru-RU" sz="1800" dirty="0" smtClean="0"/>
              <a:t>в гимназии</a:t>
            </a:r>
          </a:p>
          <a:p>
            <a:pPr>
              <a:buFontTx/>
              <a:buChar char="-"/>
            </a:pPr>
            <a:r>
              <a:rPr lang="ru-RU" sz="1800" dirty="0" smtClean="0"/>
              <a:t>Оформление </a:t>
            </a:r>
            <a:r>
              <a:rPr lang="ru-RU" sz="1800" dirty="0" smtClean="0">
                <a:solidFill>
                  <a:srgbClr val="FF0000"/>
                </a:solidFill>
              </a:rPr>
              <a:t>виртуального музея </a:t>
            </a:r>
            <a:r>
              <a:rPr lang="ru-RU" sz="1800" dirty="0" smtClean="0"/>
              <a:t>на сайте гимназии</a:t>
            </a:r>
          </a:p>
          <a:p>
            <a:pPr>
              <a:buFontTx/>
              <a:buChar char="-"/>
            </a:pPr>
            <a:endParaRPr lang="ru-RU" sz="1400" dirty="0" smtClean="0"/>
          </a:p>
          <a:p>
            <a:pPr>
              <a:buFontTx/>
              <a:buChar char="-"/>
            </a:pPr>
            <a:endParaRPr lang="ru-RU" sz="1400" dirty="0" smtClean="0"/>
          </a:p>
          <a:p>
            <a:pPr>
              <a:buFontTx/>
              <a:buChar char="-"/>
            </a:pPr>
            <a:endParaRPr lang="ru-RU" sz="1400" dirty="0"/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Ожидаемые результаты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ru-RU" sz="2800" dirty="0" smtClean="0"/>
              <a:t>с</a:t>
            </a:r>
            <a:r>
              <a:rPr lang="ru-RU" sz="2800" dirty="0" smtClean="0"/>
              <a:t>оздание </a:t>
            </a:r>
            <a:r>
              <a:rPr lang="ru-RU" sz="2800" dirty="0" smtClean="0"/>
              <a:t>нового образ педагога </a:t>
            </a:r>
          </a:p>
          <a:p>
            <a:pPr>
              <a:buNone/>
            </a:pPr>
            <a:r>
              <a:rPr lang="ru-RU" sz="2800" dirty="0" smtClean="0"/>
              <a:t>    </a:t>
            </a:r>
            <a:r>
              <a:rPr lang="ru-RU" sz="1500" dirty="0" smtClean="0"/>
              <a:t>(исследователь, консультант, воспитатель, руководитель творческих и учебных проектов)</a:t>
            </a:r>
          </a:p>
          <a:p>
            <a:r>
              <a:rPr lang="ru-RU" sz="2800" dirty="0" smtClean="0"/>
              <a:t>р</a:t>
            </a:r>
            <a:r>
              <a:rPr lang="ru-RU" sz="2800" dirty="0" smtClean="0"/>
              <a:t>азработка </a:t>
            </a:r>
            <a:r>
              <a:rPr lang="ru-RU" sz="2800" dirty="0" smtClean="0"/>
              <a:t>и применение новых учебных технологий </a:t>
            </a:r>
            <a:r>
              <a:rPr lang="ru-RU" sz="1600" dirty="0" smtClean="0"/>
              <a:t>( </a:t>
            </a:r>
            <a:r>
              <a:rPr lang="ru-RU" sz="1600" dirty="0" err="1" smtClean="0"/>
              <a:t>технологий</a:t>
            </a:r>
            <a:r>
              <a:rPr lang="ru-RU" sz="1600" dirty="0" smtClean="0"/>
              <a:t>  самообразования  обучающихся)</a:t>
            </a:r>
          </a:p>
          <a:p>
            <a:r>
              <a:rPr lang="ru-RU" sz="2800" dirty="0" smtClean="0"/>
              <a:t>п</a:t>
            </a:r>
            <a:r>
              <a:rPr lang="ru-RU" sz="2800" dirty="0" smtClean="0"/>
              <a:t>олучение </a:t>
            </a:r>
            <a:r>
              <a:rPr lang="ru-RU" sz="2800" dirty="0" smtClean="0"/>
              <a:t>обучающимися практических навыков применения знаний</a:t>
            </a:r>
          </a:p>
          <a:p>
            <a:pPr>
              <a:buNone/>
            </a:pPr>
            <a:r>
              <a:rPr lang="ru-RU" sz="1700" dirty="0" smtClean="0"/>
              <a:t>       (освоение  программ профессиональной подготовки, проектная работа)</a:t>
            </a:r>
          </a:p>
          <a:p>
            <a:r>
              <a:rPr lang="ru-RU" sz="2800" dirty="0" smtClean="0"/>
              <a:t>н</a:t>
            </a:r>
            <a:r>
              <a:rPr lang="ru-RU" sz="2800" dirty="0" smtClean="0"/>
              <a:t>овый </a:t>
            </a:r>
            <a:r>
              <a:rPr lang="ru-RU" sz="2800" dirty="0" smtClean="0"/>
              <a:t>образовательный ресурс города</a:t>
            </a:r>
          </a:p>
          <a:p>
            <a:pPr>
              <a:buNone/>
            </a:pPr>
            <a:r>
              <a:rPr lang="ru-RU" sz="1700" dirty="0" smtClean="0"/>
              <a:t>       (музей Баренцева региона)</a:t>
            </a:r>
          </a:p>
          <a:p>
            <a:pPr>
              <a:buNone/>
            </a:pPr>
            <a:r>
              <a:rPr lang="ru-RU" dirty="0" smtClean="0"/>
              <a:t>  </a:t>
            </a:r>
            <a:endParaRPr lang="ru-RU" dirty="0"/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Риски на пути реализации проекта</a:t>
            </a:r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ru-RU" dirty="0" smtClean="0"/>
              <a:t>Риски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ru-RU" dirty="0" smtClean="0"/>
              <a:t>н</a:t>
            </a:r>
            <a:r>
              <a:rPr lang="ru-RU" dirty="0" smtClean="0"/>
              <a:t>едостаток </a:t>
            </a:r>
            <a:r>
              <a:rPr lang="ru-RU" dirty="0" smtClean="0"/>
              <a:t>финансов</a:t>
            </a:r>
          </a:p>
          <a:p>
            <a:endParaRPr lang="ru-RU" dirty="0"/>
          </a:p>
          <a:p>
            <a:endParaRPr lang="ru-RU" dirty="0" smtClean="0"/>
          </a:p>
          <a:p>
            <a:r>
              <a:rPr lang="ru-RU" dirty="0" smtClean="0"/>
              <a:t>н</a:t>
            </a:r>
            <a:r>
              <a:rPr lang="ru-RU" dirty="0" smtClean="0"/>
              <a:t>едостаток </a:t>
            </a:r>
            <a:r>
              <a:rPr lang="ru-RU" dirty="0" smtClean="0"/>
              <a:t>человеческих ресурсов</a:t>
            </a:r>
          </a:p>
          <a:p>
            <a:endParaRPr lang="ru-RU" dirty="0" smtClean="0"/>
          </a:p>
          <a:p>
            <a:r>
              <a:rPr lang="ru-RU" dirty="0" smtClean="0"/>
              <a:t>т</a:t>
            </a:r>
            <a:r>
              <a:rPr lang="ru-RU" dirty="0" smtClean="0"/>
              <a:t>рудоемкость </a:t>
            </a:r>
            <a:r>
              <a:rPr lang="ru-RU" dirty="0" smtClean="0"/>
              <a:t>процесса получения статуса музея</a:t>
            </a:r>
          </a:p>
          <a:p>
            <a:endParaRPr lang="ru-RU" dirty="0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r>
              <a:rPr lang="ru-RU" dirty="0" smtClean="0"/>
              <a:t>Пути преодоления</a:t>
            </a:r>
            <a:endParaRPr lang="ru-RU" dirty="0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r>
              <a:rPr lang="ru-RU" dirty="0" smtClean="0"/>
              <a:t>б</a:t>
            </a:r>
            <a:r>
              <a:rPr lang="ru-RU" dirty="0" smtClean="0"/>
              <a:t>лаготворительные </a:t>
            </a:r>
            <a:r>
              <a:rPr lang="ru-RU" dirty="0" smtClean="0"/>
              <a:t>пожертвования</a:t>
            </a:r>
          </a:p>
          <a:p>
            <a:endParaRPr lang="ru-RU" dirty="0" smtClean="0"/>
          </a:p>
          <a:p>
            <a:r>
              <a:rPr lang="ru-RU" dirty="0" smtClean="0"/>
              <a:t>п</a:t>
            </a:r>
            <a:r>
              <a:rPr lang="ru-RU" dirty="0" smtClean="0"/>
              <a:t>ривлечение </a:t>
            </a:r>
            <a:r>
              <a:rPr lang="ru-RU" dirty="0" smtClean="0"/>
              <a:t>родителей</a:t>
            </a:r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и заинтересованных лиц</a:t>
            </a:r>
          </a:p>
          <a:p>
            <a:pPr>
              <a:buNone/>
            </a:pPr>
            <a:r>
              <a:rPr lang="ru-RU" dirty="0" smtClean="0"/>
              <a:t>    </a:t>
            </a:r>
          </a:p>
          <a:p>
            <a:r>
              <a:rPr lang="ru-RU" dirty="0" smtClean="0"/>
              <a:t> организация </a:t>
            </a:r>
            <a:r>
              <a:rPr lang="ru-RU" dirty="0" smtClean="0"/>
              <a:t>работы </a:t>
            </a:r>
            <a:r>
              <a:rPr lang="ru-RU" dirty="0" smtClean="0"/>
              <a:t>экспозиций,</a:t>
            </a:r>
            <a:endParaRPr lang="ru-RU" dirty="0" smtClean="0"/>
          </a:p>
          <a:p>
            <a:pPr>
              <a:buNone/>
            </a:pPr>
            <a:r>
              <a:rPr lang="ru-RU" dirty="0"/>
              <a:t> </a:t>
            </a:r>
            <a:r>
              <a:rPr lang="ru-RU" dirty="0" smtClean="0"/>
              <a:t>    </a:t>
            </a:r>
            <a:r>
              <a:rPr lang="ru-RU" dirty="0" smtClean="0"/>
              <a:t>музей </a:t>
            </a:r>
            <a:r>
              <a:rPr lang="ru-RU" dirty="0" smtClean="0"/>
              <a:t>на сайте</a:t>
            </a:r>
            <a:endParaRPr lang="ru-RU" dirty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3"/>
          <p:cNvPicPr>
            <a:picLocks noGrp="1" noChangeAspect="1" noChangeArrowheads="1"/>
          </p:cNvPicPr>
          <p:nvPr>
            <p:ph sz="half" idx="4294967295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59632" y="0"/>
            <a:ext cx="6129495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>
                <a:solidFill>
                  <a:srgbClr val="FF0000"/>
                </a:solidFill>
              </a:rPr>
              <a:t>Образование</a:t>
            </a:r>
            <a:r>
              <a:rPr lang="ru-RU" dirty="0" smtClean="0"/>
              <a:t> – это то, что остается у человека, когда он забудет все, чему его учили (Альберт Эйнштейн).</a:t>
            </a:r>
          </a:p>
          <a:p>
            <a:endParaRPr lang="ru-RU" dirty="0" smtClean="0">
              <a:solidFill>
                <a:srgbClr val="FF0000"/>
              </a:solidFill>
            </a:endParaRPr>
          </a:p>
          <a:p>
            <a:r>
              <a:rPr lang="ru-RU" dirty="0" smtClean="0">
                <a:solidFill>
                  <a:srgbClr val="FF0000"/>
                </a:solidFill>
              </a:rPr>
              <a:t>Пространство</a:t>
            </a:r>
            <a:r>
              <a:rPr lang="ru-RU" dirty="0" smtClean="0"/>
              <a:t> – место не ограниченное видимыми пределами ( С.И. Ожегов).</a:t>
            </a:r>
          </a:p>
          <a:p>
            <a:endParaRPr lang="ru-RU" dirty="0"/>
          </a:p>
        </p:txBody>
      </p:sp>
    </p:spTree>
  </p:cSld>
  <p:clrMapOvr>
    <a:masterClrMapping/>
  </p:clrMapOvr>
  <p:transition/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Межкультурное пространство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Среда, обеспечивающая иноязычное общение в  русле диалога культур </a:t>
            </a:r>
          </a:p>
          <a:p>
            <a:r>
              <a:rPr lang="ru-RU" dirty="0" smtClean="0"/>
              <a:t>Пространство, обеспечивающее осознание человеком себя, своей жизненной позиции, этнических корней</a:t>
            </a:r>
          </a:p>
          <a:p>
            <a:pPr>
              <a:buNone/>
            </a:pPr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Основные цели межкультурного образования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2260848"/>
          </a:xfrm>
        </p:spPr>
        <p:txBody>
          <a:bodyPr>
            <a:normAutofit fontScale="70000" lnSpcReduction="20000"/>
          </a:bodyPr>
          <a:lstStyle/>
          <a:p>
            <a:pPr lvl="0"/>
            <a:r>
              <a:rPr lang="ru-RU" dirty="0" smtClean="0"/>
              <a:t>Формирование осознанных позитивных ценностных ориентаций личности всех участников образовательного процесса по отношению к собственной культуре</a:t>
            </a:r>
          </a:p>
          <a:p>
            <a:pPr lvl="0"/>
            <a:r>
              <a:rPr lang="ru-RU" dirty="0" smtClean="0"/>
              <a:t>Воспитание уважения к истории и культуре другого народа</a:t>
            </a:r>
          </a:p>
          <a:p>
            <a:pPr lvl="0"/>
            <a:r>
              <a:rPr lang="ru-RU" dirty="0" smtClean="0"/>
              <a:t>Создание поликультурной среды как основы для взаимодействия личности с представителями других культур</a:t>
            </a:r>
            <a:endParaRPr lang="ru-RU" dirty="0"/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395536" y="3717032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 fontScale="90000" lnSpcReduction="10000"/>
          </a:bodyPr>
          <a:lstStyle/>
          <a:p>
            <a:pPr algn="ctr"/>
            <a:r>
              <a:rPr lang="ru-RU" sz="4000" dirty="0" smtClean="0"/>
              <a:t>Основополагающие принципы межкультурного образования </a:t>
            </a:r>
          </a:p>
        </p:txBody>
      </p:sp>
      <p:sp>
        <p:nvSpPr>
          <p:cNvPr id="6" name="Содержимое 2"/>
          <p:cNvSpPr txBox="1">
            <a:spLocks/>
          </p:cNvSpPr>
          <p:nvPr/>
        </p:nvSpPr>
        <p:spPr>
          <a:xfrm>
            <a:off x="323528" y="4797152"/>
            <a:ext cx="8229600" cy="194421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Формирование способности учащегося к личностному культурному самоопределению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диалога и взаимодействия культур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r>
              <a:rPr kumimoji="0" lang="ru-RU" sz="20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Принцип творческой целесообразности потребления, сохранения и создания новых культурных ценностей</a:t>
            </a:r>
          </a:p>
          <a:p>
            <a:pPr marL="342900" marR="0" lvl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 typeface="Arial" pitchFamily="34" charset="0"/>
              <a:buChar char="•"/>
              <a:tabLst/>
              <a:defRPr/>
            </a:pPr>
            <a:endParaRPr kumimoji="0" lang="ru-RU" sz="2000" b="0" i="0" u="none" strike="noStrike" kern="1200" cap="none" spc="0" normalizeH="0" baseline="0" noProof="0" dirty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Актуальность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ru-RU" sz="2400" dirty="0" smtClean="0"/>
              <a:t>Необходимость обновления школы на основе принципов</a:t>
            </a:r>
          </a:p>
          <a:p>
            <a:pPr>
              <a:buNone/>
            </a:pPr>
            <a:r>
              <a:rPr lang="ru-RU" sz="2400" dirty="0" smtClean="0"/>
              <a:t>Национальная образовательная инициатива «Новая школа», </a:t>
            </a:r>
          </a:p>
          <a:p>
            <a:pPr>
              <a:buNone/>
            </a:pPr>
            <a:r>
              <a:rPr lang="ru-RU" sz="2400" dirty="0" smtClean="0"/>
              <a:t>и модели «Российское образование-2020»)</a:t>
            </a:r>
          </a:p>
          <a:p>
            <a:pPr>
              <a:buNone/>
            </a:pPr>
            <a:r>
              <a:rPr lang="ru-RU" sz="2400" dirty="0" smtClean="0"/>
              <a:t>                   </a:t>
            </a:r>
            <a:r>
              <a:rPr lang="ru-RU" sz="2400" u="sng" dirty="0" smtClean="0"/>
              <a:t>5  направлений развития процессов:</a:t>
            </a:r>
          </a:p>
          <a:p>
            <a:r>
              <a:rPr lang="ru-RU" sz="2400" dirty="0" smtClean="0"/>
              <a:t>обеспечение условий для социализации детей и подростков в процессе обучения в гимназии</a:t>
            </a:r>
          </a:p>
          <a:p>
            <a:r>
              <a:rPr lang="ru-RU" sz="2400" dirty="0" smtClean="0"/>
              <a:t>определение, обоснование и применение инноваций в    </a:t>
            </a:r>
          </a:p>
          <a:p>
            <a:pPr>
              <a:buNone/>
            </a:pPr>
            <a:r>
              <a:rPr lang="ru-RU" sz="2400" dirty="0" smtClean="0"/>
              <a:t>      образовании и самообразовании</a:t>
            </a:r>
          </a:p>
          <a:p>
            <a:r>
              <a:rPr lang="ru-RU" sz="2400" dirty="0" smtClean="0"/>
              <a:t>формирование потребностей  непрерывного образования  в течение жизни человека</a:t>
            </a:r>
          </a:p>
          <a:p>
            <a:r>
              <a:rPr lang="ru-RU" sz="2400" dirty="0" smtClean="0"/>
              <a:t>формирование ценностных ориентаций во время обучения в гимназии</a:t>
            </a:r>
          </a:p>
          <a:p>
            <a:r>
              <a:rPr lang="ru-RU" sz="2400" dirty="0" smtClean="0"/>
              <a:t>о</a:t>
            </a:r>
            <a:r>
              <a:rPr lang="ru-RU" sz="2400" dirty="0" smtClean="0"/>
              <a:t>риентация </a:t>
            </a:r>
            <a:r>
              <a:rPr lang="ru-RU" sz="2400" dirty="0" smtClean="0"/>
              <a:t>на внешнюю оценку  образовательного и воспитательного процесса</a:t>
            </a:r>
            <a:endParaRPr lang="ru-RU" dirty="0" smtClean="0"/>
          </a:p>
          <a:p>
            <a:endParaRPr lang="ru-RU" dirty="0"/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>Почему межкультурное пространство?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 smtClean="0"/>
              <a:t>Школа должна стать важнейшим фактором </a:t>
            </a:r>
            <a:r>
              <a:rPr lang="ru-RU" dirty="0" err="1" smtClean="0"/>
              <a:t>гуманизации</a:t>
            </a:r>
            <a:r>
              <a:rPr lang="ru-RU" dirty="0" smtClean="0"/>
              <a:t> общественно-экономических отношений</a:t>
            </a:r>
          </a:p>
          <a:p>
            <a:r>
              <a:rPr lang="ru-RU" dirty="0" smtClean="0"/>
              <a:t>Образование призвано использовать свой потенциал для консолидации общества</a:t>
            </a:r>
          </a:p>
          <a:p>
            <a:r>
              <a:rPr lang="ru-RU" dirty="0" smtClean="0"/>
              <a:t>Особую важность приобретают факторы коммуникабельности и толерантности</a:t>
            </a:r>
            <a:endParaRPr lang="ru-RU" dirty="0"/>
          </a:p>
        </p:txBody>
      </p:sp>
    </p:spTree>
  </p:cSld>
  <p:clrMapOvr>
    <a:masterClrMapping/>
  </p:clrMapOvr>
  <p:transition/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Основа для развития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ru-RU" sz="2400" dirty="0" smtClean="0"/>
              <a:t>м</a:t>
            </a:r>
            <a:r>
              <a:rPr lang="ru-RU" sz="2400" dirty="0" smtClean="0"/>
              <a:t>ногонациональный </a:t>
            </a:r>
            <a:r>
              <a:rPr lang="ru-RU" sz="2400" dirty="0" smtClean="0"/>
              <a:t>состав обучающихся и работников</a:t>
            </a:r>
          </a:p>
          <a:p>
            <a:r>
              <a:rPr lang="ru-RU" sz="2400" dirty="0" smtClean="0"/>
              <a:t>3 иностранных языка (английский, немецкий, норвежский)</a:t>
            </a:r>
          </a:p>
          <a:p>
            <a:r>
              <a:rPr lang="ru-RU" sz="2400" dirty="0" smtClean="0"/>
              <a:t>5 международных программ (Норвегия, Голландия)</a:t>
            </a:r>
          </a:p>
          <a:p>
            <a:r>
              <a:rPr lang="ru-RU" sz="2400" dirty="0" smtClean="0"/>
              <a:t>л</a:t>
            </a:r>
            <a:r>
              <a:rPr lang="ru-RU" sz="2400" dirty="0" smtClean="0"/>
              <a:t>етние </a:t>
            </a:r>
            <a:r>
              <a:rPr lang="ru-RU" sz="2400" dirty="0" smtClean="0"/>
              <a:t>языковые курсы (Мальта, Финляндия, Великобритания) </a:t>
            </a:r>
          </a:p>
          <a:p>
            <a:r>
              <a:rPr lang="ru-RU" sz="2400" dirty="0" smtClean="0"/>
              <a:t>м</a:t>
            </a:r>
            <a:r>
              <a:rPr lang="ru-RU" sz="2400" dirty="0" smtClean="0"/>
              <a:t>еждународный </a:t>
            </a:r>
            <a:r>
              <a:rPr lang="ru-RU" sz="2400" dirty="0" smtClean="0"/>
              <a:t>проект «Российско-норвежская школа»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о</a:t>
            </a:r>
            <a:r>
              <a:rPr lang="ru-RU" sz="2400" dirty="0" smtClean="0">
                <a:solidFill>
                  <a:schemeClr val="accent2"/>
                </a:solidFill>
              </a:rPr>
              <a:t>пыт </a:t>
            </a:r>
            <a:r>
              <a:rPr lang="ru-RU" sz="2400" dirty="0" smtClean="0">
                <a:solidFill>
                  <a:schemeClr val="accent2"/>
                </a:solidFill>
              </a:rPr>
              <a:t>обучения иностранных учащихся русскому языку</a:t>
            </a:r>
          </a:p>
          <a:p>
            <a:r>
              <a:rPr lang="ru-RU" sz="2400" dirty="0" smtClean="0">
                <a:solidFill>
                  <a:schemeClr val="accent2"/>
                </a:solidFill>
              </a:rPr>
              <a:t>в</a:t>
            </a:r>
            <a:r>
              <a:rPr lang="ru-RU" sz="2400" dirty="0" smtClean="0">
                <a:solidFill>
                  <a:schemeClr val="accent2"/>
                </a:solidFill>
              </a:rPr>
              <a:t>олонтерское </a:t>
            </a:r>
            <a:r>
              <a:rPr lang="ru-RU" sz="2400" dirty="0" smtClean="0">
                <a:solidFill>
                  <a:schemeClr val="accent2"/>
                </a:solidFill>
              </a:rPr>
              <a:t>движение</a:t>
            </a:r>
          </a:p>
          <a:p>
            <a:r>
              <a:rPr lang="ru-RU" sz="2400" dirty="0" smtClean="0"/>
              <a:t>к</a:t>
            </a:r>
            <a:r>
              <a:rPr lang="ru-RU" sz="2400" dirty="0" smtClean="0"/>
              <a:t>валифицированные </a:t>
            </a:r>
            <a:r>
              <a:rPr lang="ru-RU" sz="2400" dirty="0" smtClean="0"/>
              <a:t>кадры  </a:t>
            </a:r>
          </a:p>
          <a:p>
            <a:r>
              <a:rPr lang="ru-RU" sz="2400" dirty="0" smtClean="0"/>
              <a:t>м</a:t>
            </a:r>
            <a:r>
              <a:rPr lang="ru-RU" sz="2400" dirty="0" smtClean="0"/>
              <a:t>атериально-техническая </a:t>
            </a:r>
            <a:r>
              <a:rPr lang="ru-RU" sz="2400" dirty="0" smtClean="0"/>
              <a:t>база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graphicFrame>
        <p:nvGraphicFramePr>
          <p:cNvPr id="2050" name="Object 2"/>
          <p:cNvGraphicFramePr>
            <a:graphicFrameLocks noChangeAspect="1"/>
          </p:cNvGraphicFramePr>
          <p:nvPr/>
        </p:nvGraphicFramePr>
        <p:xfrm>
          <a:off x="0" y="0"/>
          <a:ext cx="9144000" cy="6858000"/>
        </p:xfrm>
        <a:graphic>
          <a:graphicData uri="http://schemas.openxmlformats.org/presentationml/2006/ole">
            <p:oleObj spid="_x0000_s2050" name="Слайд" r:id="rId3" imgW="3785775" imgH="2840716" progId="PowerPoint.Slide.8">
              <p:embed/>
            </p:oleObj>
          </a:graphicData>
        </a:graphic>
      </p:graphicFrame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188640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dirty="0" smtClean="0"/>
              <a:t>Международное сотрудничество гимназии</a:t>
            </a:r>
            <a:endParaRPr lang="ru-RU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 smtClean="0"/>
              <a:t>Цели проекта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07504" y="1600200"/>
            <a:ext cx="4464496" cy="4709120"/>
          </a:xfrm>
        </p:spPr>
        <p:txBody>
          <a:bodyPr/>
          <a:lstStyle/>
          <a:p>
            <a:r>
              <a:rPr lang="ru-RU" dirty="0" smtClean="0"/>
              <a:t>Превращение гимназии </a:t>
            </a:r>
            <a:endParaRPr lang="en-US" dirty="0" smtClean="0"/>
          </a:p>
          <a:p>
            <a:pPr>
              <a:buNone/>
            </a:pPr>
            <a:r>
              <a:rPr lang="en-US" dirty="0" smtClean="0"/>
              <a:t>    </a:t>
            </a:r>
            <a:r>
              <a:rPr lang="ru-RU" dirty="0" smtClean="0"/>
              <a:t>в </a:t>
            </a:r>
            <a:r>
              <a:rPr lang="ru-RU" dirty="0" err="1" smtClean="0"/>
              <a:t>социокультурный</a:t>
            </a:r>
            <a:r>
              <a:rPr lang="ru-RU" dirty="0" smtClean="0"/>
              <a:t> образовательный центр</a:t>
            </a:r>
          </a:p>
          <a:p>
            <a:r>
              <a:rPr lang="ru-RU" dirty="0" smtClean="0"/>
              <a:t>Открытие в гимназии музея Баренцева региона</a:t>
            </a:r>
            <a:endParaRPr lang="ru-RU" dirty="0"/>
          </a:p>
        </p:txBody>
      </p:sp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283968" y="1369984"/>
            <a:ext cx="4546426" cy="508678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678</TotalTime>
  <Words>546</Words>
  <Application>Microsoft Office PowerPoint</Application>
  <PresentationFormat>Экран (4:3)</PresentationFormat>
  <Paragraphs>91</Paragraphs>
  <Slides>14</Slides>
  <Notes>1</Notes>
  <HiddenSlides>3</HiddenSlides>
  <MMClips>0</MMClips>
  <ScaleCrop>false</ScaleCrop>
  <HeadingPairs>
    <vt:vector size="6" baseType="variant">
      <vt:variant>
        <vt:lpstr>Тема</vt:lpstr>
      </vt:variant>
      <vt:variant>
        <vt:i4>1</vt:i4>
      </vt:variant>
      <vt:variant>
        <vt:lpstr>Внедренные серверы OLE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6" baseType="lpstr">
      <vt:lpstr>Тема Office</vt:lpstr>
      <vt:lpstr>Слайд</vt:lpstr>
      <vt:lpstr>Создание межкультурного пространства в условиях гимназии (проект перспективного развития  МОУ г.Мурманска гимназии №1       на  2011-2015 годы)</vt:lpstr>
      <vt:lpstr>Слайд 2</vt:lpstr>
      <vt:lpstr>Межкультурное пространство</vt:lpstr>
      <vt:lpstr>Основные цели межкультурного образования</vt:lpstr>
      <vt:lpstr>Актуальность проекта</vt:lpstr>
      <vt:lpstr>Почему межкультурное пространство?</vt:lpstr>
      <vt:lpstr>Основа для развития проекта</vt:lpstr>
      <vt:lpstr>Международное сотрудничество гимназии</vt:lpstr>
      <vt:lpstr>Цели проекта</vt:lpstr>
      <vt:lpstr>Практическая значимость</vt:lpstr>
      <vt:lpstr>ЭТАПЫ РЕАЛИЗАЦИИ ПРОЕКТА</vt:lpstr>
      <vt:lpstr>Ожидаемые результаты</vt:lpstr>
      <vt:lpstr>Риски на пути реализации проекта</vt:lpstr>
      <vt:lpstr>Слайд 14</vt:lpstr>
    </vt:vector>
  </TitlesOfParts>
  <Company>home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Создание межкультурного</dc:title>
  <dc:creator>home</dc:creator>
  <cp:lastModifiedBy>директор</cp:lastModifiedBy>
  <cp:revision>76</cp:revision>
  <dcterms:created xsi:type="dcterms:W3CDTF">2011-04-21T18:15:44Z</dcterms:created>
  <dcterms:modified xsi:type="dcterms:W3CDTF">2011-06-09T08:41:18Z</dcterms:modified>
</cp:coreProperties>
</file>