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88" r:id="rId3"/>
    <p:sldId id="289" r:id="rId4"/>
    <p:sldId id="286" r:id="rId5"/>
    <p:sldId id="292" r:id="rId6"/>
    <p:sldId id="287" r:id="rId7"/>
    <p:sldId id="290" r:id="rId8"/>
    <p:sldId id="285" r:id="rId9"/>
    <p:sldId id="291" r:id="rId10"/>
    <p:sldId id="280" r:id="rId11"/>
    <p:sldId id="284" r:id="rId12"/>
    <p:sldId id="281" r:id="rId13"/>
    <p:sldId id="283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0AC728-4B8E-402F-9B01-91B0005103EB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E821AA-D56C-4E30-A06A-9297EC4ED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0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315C-31E2-444F-94C6-0C9ECE432A58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2DF7-45BB-4D54-A045-7415F96D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2F2F-E742-4AC4-83F9-B5C9905BCF59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CCF-8F8B-476A-A943-91AB8404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C213-8870-41D6-8D79-21D4DFF95114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D425-57C6-4E30-A258-7B91557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5B6-6AB5-4A7C-8BDF-87964149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863-926E-4380-85C5-A8DB57B7EF20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2F42-102C-42C1-B181-38D63DC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779-4502-4E9D-8E36-39EE813C6E32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F279-6353-4573-97F7-C46503256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A86C-20AA-4571-93D7-CB0D08C6A3CD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7AB-3C55-4022-BFF7-E3A25EF1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C92E-F21F-452A-9CAF-984552F7A02C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5FD4-241C-49A4-A3A4-F3BF25DE7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2A6-8086-45ED-A6C5-FF903667FFF2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D9C-8846-41D1-8CC7-90AAEFFF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58B0-22D2-4E91-834F-C0930726C02E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C2AC-396D-4AA5-B916-17502B3A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F596-1F3F-4100-B3F7-B96D2F936F10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5A5-BBBC-4C0A-8C24-549E1FA3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96B-F33B-40D0-A065-D98716C30524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8540-2171-4183-AE10-0CE1EAB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001B7-97E7-4670-894A-8620397FF930}" type="datetimeFigureOut">
              <a:rPr lang="ru-RU"/>
              <a:pPr>
                <a:defRPr/>
              </a:pPr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1EA0-994A-4E47-B717-9EDF03E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714375"/>
            <a:ext cx="4214813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000" b="1">
                <a:cs typeface="Arial" charset="0"/>
              </a:rPr>
              <a:t>Питание школьника должно быть сбалансированным.</a:t>
            </a:r>
          </a:p>
          <a:p>
            <a:r>
              <a:rPr lang="ru-RU">
                <a:cs typeface="Arial" charset="0"/>
              </a:rPr>
              <a:t>           Для 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белки, жиры и углеводы, но и незаменимые аминокислоты, витамины, некоторые жирные кислоты, минералы и микроэлементы. Эти компоненты самостоятельно не синтезируются в организме, но необходимы для полноценного развития детского организма. Соотношение между белками, жирами и углеводами должно быть 1:1:4.</a:t>
            </a: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17412" name="Picture 32" descr="397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5280"/>
          <a:stretch>
            <a:fillRect/>
          </a:stretch>
        </p:blipFill>
        <p:spPr>
          <a:xfrm>
            <a:off x="4643438" y="1143000"/>
            <a:ext cx="3968750" cy="2819400"/>
          </a:xfrm>
        </p:spPr>
      </p:pic>
      <p:pic>
        <p:nvPicPr>
          <p:cNvPr id="17413" name="Picture 44" descr="1185319748_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643438" y="4095750"/>
            <a:ext cx="3929062" cy="2476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0" y="890588"/>
            <a:ext cx="5572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Витамины и минералы.</a:t>
            </a:r>
          </a:p>
          <a:p>
            <a:endParaRPr lang="ru-RU">
              <a:cs typeface="Arial" charset="0"/>
            </a:endParaRPr>
          </a:p>
          <a:p>
            <a:r>
              <a:rPr lang="ru-RU">
                <a:cs typeface="Arial" charset="0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</a:t>
            </a:r>
          </a:p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85800" y="4143375"/>
            <a:ext cx="3886200" cy="19526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Продукты, богатые витамином 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морковь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зелень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pic>
        <p:nvPicPr>
          <p:cNvPr id="26629" name="Picture 42" descr="1211270276_petrushk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500688" y="1071563"/>
            <a:ext cx="3429000" cy="2390775"/>
          </a:xfrm>
        </p:spPr>
      </p:pic>
      <p:pic>
        <p:nvPicPr>
          <p:cNvPr id="26630" name="Picture 3" descr="n_kz_pomidor_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429250" y="3714750"/>
            <a:ext cx="3486150" cy="264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0" y="1071563"/>
            <a:ext cx="56435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Продукты-источники витамина С:</a:t>
            </a:r>
          </a:p>
          <a:p>
            <a:r>
              <a:rPr lang="ru-RU" sz="3200">
                <a:cs typeface="Arial" charset="0"/>
              </a:rPr>
              <a:t>зелень петрушки и укропа ;</a:t>
            </a:r>
          </a:p>
          <a:p>
            <a:r>
              <a:rPr lang="ru-RU" sz="3200">
                <a:cs typeface="Arial" charset="0"/>
              </a:rPr>
              <a:t>помидоры ;</a:t>
            </a:r>
          </a:p>
          <a:p>
            <a:r>
              <a:rPr lang="ru-RU" sz="3200">
                <a:cs typeface="Arial" charset="0"/>
              </a:rPr>
              <a:t>черная и красная смородина ;</a:t>
            </a:r>
          </a:p>
          <a:p>
            <a:r>
              <a:rPr lang="ru-RU" sz="3200">
                <a:cs typeface="Arial" charset="0"/>
              </a:rPr>
              <a:t>красный болгарский перец;</a:t>
            </a:r>
          </a:p>
          <a:p>
            <a:r>
              <a:rPr lang="ru-RU" sz="3200">
                <a:cs typeface="Arial" charset="0"/>
              </a:rPr>
              <a:t>цитрусовые;</a:t>
            </a:r>
          </a:p>
          <a:p>
            <a:r>
              <a:rPr lang="ru-RU" sz="3200">
                <a:cs typeface="Arial" charset="0"/>
              </a:rPr>
              <a:t>картофель .</a:t>
            </a:r>
          </a:p>
          <a:p>
            <a:endParaRPr lang="ru-RU" sz="3200">
              <a:latin typeface="Calibri" pitchFamily="34" charset="0"/>
            </a:endParaRPr>
          </a:p>
        </p:txBody>
      </p:sp>
      <p:pic>
        <p:nvPicPr>
          <p:cNvPr id="2765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0" y="1155700"/>
            <a:ext cx="3357563" cy="2239963"/>
          </a:xfrm>
        </p:spPr>
      </p:pic>
      <p:pic>
        <p:nvPicPr>
          <p:cNvPr id="2765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3643313"/>
            <a:ext cx="3536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3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5429250"/>
            <a:ext cx="11366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5500688"/>
            <a:ext cx="12922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75" y="55006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14313" y="1214438"/>
            <a:ext cx="4786312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Витамин Е содержится </a:t>
            </a:r>
            <a:r>
              <a:rPr lang="ru-RU">
                <a:cs typeface="Arial" charset="0"/>
              </a:rPr>
              <a:t>в следующих продуктах:</a:t>
            </a:r>
          </a:p>
          <a:p>
            <a:r>
              <a:rPr lang="ru-RU">
                <a:cs typeface="Arial" charset="0"/>
              </a:rPr>
              <a:t>печень ; </a:t>
            </a:r>
          </a:p>
          <a:p>
            <a:r>
              <a:rPr lang="ru-RU">
                <a:cs typeface="Arial" charset="0"/>
              </a:rPr>
              <a:t>яйца ;</a:t>
            </a:r>
          </a:p>
          <a:p>
            <a:r>
              <a:rPr lang="ru-RU">
                <a:cs typeface="Arial" charset="0"/>
              </a:rPr>
              <a:t>пророщенные зерна пшеницы;</a:t>
            </a:r>
          </a:p>
          <a:p>
            <a:r>
              <a:rPr lang="ru-RU">
                <a:cs typeface="Arial" charset="0"/>
              </a:rPr>
              <a:t>овсяная и гречневая крупы </a:t>
            </a:r>
          </a:p>
        </p:txBody>
      </p:sp>
      <p:pic>
        <p:nvPicPr>
          <p:cNvPr id="28676" name="Picture 1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3357563"/>
            <a:ext cx="4406900" cy="3143250"/>
          </a:xfrm>
        </p:spPr>
      </p:pic>
      <p:pic>
        <p:nvPicPr>
          <p:cNvPr id="28677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1285875"/>
            <a:ext cx="3286125" cy="2181225"/>
          </a:xfrm>
        </p:spPr>
      </p:pic>
      <p:pic>
        <p:nvPicPr>
          <p:cNvPr id="28678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29250" y="3929063"/>
            <a:ext cx="3286125" cy="23098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ПОЛНЕЦЕННОГО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 flipH="1">
            <a:off x="428625" y="1214438"/>
            <a:ext cx="35718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Продукты, богатые витаминами группы В:</a:t>
            </a:r>
          </a:p>
          <a:p>
            <a:r>
              <a:rPr lang="ru-RU">
                <a:latin typeface="Calibri" pitchFamily="34" charset="0"/>
              </a:rPr>
              <a:t>хлеб грубого помола ;</a:t>
            </a:r>
          </a:p>
          <a:p>
            <a:r>
              <a:rPr lang="ru-RU">
                <a:latin typeface="Calibri" pitchFamily="34" charset="0"/>
              </a:rPr>
              <a:t>молоко ;</a:t>
            </a:r>
          </a:p>
          <a:p>
            <a:r>
              <a:rPr lang="ru-RU">
                <a:latin typeface="Calibri" pitchFamily="34" charset="0"/>
              </a:rPr>
              <a:t>творог ;</a:t>
            </a:r>
          </a:p>
          <a:p>
            <a:r>
              <a:rPr lang="ru-RU">
                <a:latin typeface="Calibri" pitchFamily="34" charset="0"/>
              </a:rPr>
              <a:t>печень ;</a:t>
            </a:r>
          </a:p>
          <a:p>
            <a:r>
              <a:rPr lang="ru-RU">
                <a:latin typeface="Calibri" pitchFamily="34" charset="0"/>
              </a:rPr>
              <a:t>сыр ;</a:t>
            </a:r>
          </a:p>
          <a:p>
            <a:r>
              <a:rPr lang="ru-RU">
                <a:latin typeface="Calibri" pitchFamily="34" charset="0"/>
              </a:rPr>
              <a:t>яйца ;</a:t>
            </a:r>
          </a:p>
          <a:p>
            <a:r>
              <a:rPr lang="ru-RU">
                <a:latin typeface="Calibri" pitchFamily="34" charset="0"/>
              </a:rPr>
              <a:t>капуста;</a:t>
            </a:r>
          </a:p>
          <a:p>
            <a:r>
              <a:rPr lang="ru-RU">
                <a:latin typeface="Calibri" pitchFamily="34" charset="0"/>
              </a:rPr>
              <a:t>яблоки;</a:t>
            </a:r>
          </a:p>
          <a:p>
            <a:r>
              <a:rPr lang="ru-RU">
                <a:latin typeface="Calibri" pitchFamily="34" charset="0"/>
              </a:rPr>
              <a:t>миндаль ; </a:t>
            </a:r>
          </a:p>
          <a:p>
            <a:r>
              <a:rPr lang="ru-RU">
                <a:latin typeface="Calibri" pitchFamily="34" charset="0"/>
              </a:rPr>
              <a:t>помидоры ; </a:t>
            </a:r>
          </a:p>
          <a:p>
            <a:r>
              <a:rPr lang="ru-RU">
                <a:latin typeface="Calibri" pitchFamily="34" charset="0"/>
              </a:rPr>
              <a:t>бобовые .</a:t>
            </a:r>
          </a:p>
        </p:txBody>
      </p:sp>
      <p:pic>
        <p:nvPicPr>
          <p:cNvPr id="29700" name="Picture 9" descr="20080616_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8720"/>
          <a:stretch>
            <a:fillRect/>
          </a:stretch>
        </p:blipFill>
        <p:spPr>
          <a:xfrm>
            <a:off x="4857750" y="1071563"/>
            <a:ext cx="3643313" cy="2493962"/>
          </a:xfrm>
        </p:spPr>
      </p:pic>
      <p:pic>
        <p:nvPicPr>
          <p:cNvPr id="29701" name="Picture 38" descr="2434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857750" y="3714750"/>
            <a:ext cx="3790950" cy="2481263"/>
          </a:xfrm>
        </p:spPr>
      </p:pic>
      <p:pic>
        <p:nvPicPr>
          <p:cNvPr id="29702" name="Picture 5" descr="Goro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870" r="8296" b="14545"/>
          <a:stretch>
            <a:fillRect/>
          </a:stretch>
        </p:blipFill>
        <p:spPr>
          <a:xfrm>
            <a:off x="1500188" y="4143375"/>
            <a:ext cx="25669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РЕКОМЕНДАЦИИ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6434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В рационе школьника обязательно должны присутствовать продукты, содержащие необходимые для жизнедеятельности минеральные соли и микроэлементы: йод, железо, фтор, кобальт, селен, медь и другие.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И, напоследок, одна из главных рекомендаций для организации питания детей: не кормите ребенка насильно! Детский организм способен самостоятельно определить оптимальные потребности в пищевых веществах и калориях.</a:t>
            </a:r>
          </a:p>
        </p:txBody>
      </p:sp>
      <p:pic>
        <p:nvPicPr>
          <p:cNvPr id="30724" name="Picture 40" descr="citronu_bummbas_l_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29188" y="3929063"/>
            <a:ext cx="36480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344530c2a76c"/>
          <p:cNvPicPr>
            <a:picLocks noChangeAspect="1" noChangeArrowheads="1"/>
          </p:cNvPicPr>
          <p:nvPr/>
        </p:nvPicPr>
        <p:blipFill>
          <a:blip r:embed="rId3" cstate="email">
            <a:lum bright="8000" contrast="32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364331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28625" y="428625"/>
            <a:ext cx="41433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400" b="1">
                <a:cs typeface="Arial" charset="0"/>
              </a:rPr>
              <a:t>Питание школьника должно быть оптимальным.</a:t>
            </a:r>
          </a:p>
          <a:p>
            <a:r>
              <a:rPr lang="ru-RU" sz="2400" b="1">
                <a:cs typeface="Arial" charset="0"/>
              </a:rPr>
              <a:t>         </a:t>
            </a:r>
            <a:r>
              <a:rPr lang="ru-RU" sz="2000">
                <a:cs typeface="Arial" charset="0"/>
              </a:rPr>
              <a:t>При составлении меню обязательно учитываются потребности организма, связанных с его ростом и развитием, с изменением условий внешней среды, с повышенной физической или эмоциональной нагрузкой. При оптимальной системе питания соблюдается баланс между поступлением и расходованием основных пищевых веществ.</a:t>
            </a:r>
          </a:p>
          <a:p>
            <a:endParaRPr lang="ru-RU" sz="2000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8436" name="Picture 2" descr="C:\Documents and Settings\Влад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2738" y="1214438"/>
            <a:ext cx="3219450" cy="2747962"/>
          </a:xfrm>
        </p:spPr>
      </p:pic>
      <p:pic>
        <p:nvPicPr>
          <p:cNvPr id="18437" name="Picture 3" descr="C:\Documents and Settings\Влад\Рабочий стол\творог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19713" y="4114800"/>
            <a:ext cx="3324225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5E00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ПРИНЦИПЫ ЗДОРОВОГО ПИТАНИЯ ШКОЛЬНИКОВ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357188" y="-142875"/>
            <a:ext cx="450056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 b="1">
                <a:cs typeface="Arial" charset="0"/>
              </a:rPr>
              <a:t>Калорийность </a:t>
            </a:r>
            <a:r>
              <a:rPr lang="ru-RU" sz="2800">
                <a:cs typeface="Arial" charset="0"/>
              </a:rPr>
              <a:t>рациона школьника</a:t>
            </a:r>
            <a:r>
              <a:rPr lang="ru-RU" sz="2800" b="1">
                <a:cs typeface="Arial" charset="0"/>
              </a:rPr>
              <a:t> </a:t>
            </a:r>
            <a:r>
              <a:rPr lang="ru-RU" sz="2800">
                <a:cs typeface="Arial" charset="0"/>
              </a:rPr>
              <a:t>должна быть следующей:</a:t>
            </a:r>
          </a:p>
          <a:p>
            <a:r>
              <a:rPr lang="ru-RU" sz="2800">
                <a:cs typeface="Arial" charset="0"/>
              </a:rPr>
              <a:t>7-10 лет – 2400 ккал</a:t>
            </a:r>
          </a:p>
          <a:p>
            <a:r>
              <a:rPr lang="ru-RU" sz="2800">
                <a:cs typeface="Arial" charset="0"/>
              </a:rPr>
              <a:t>14-17лет – 2600-3000ккал</a:t>
            </a:r>
          </a:p>
          <a:p>
            <a:r>
              <a:rPr lang="ru-RU" sz="2800">
                <a:cs typeface="Arial" charset="0"/>
              </a:rPr>
              <a:t> </a:t>
            </a:r>
          </a:p>
          <a:p>
            <a:r>
              <a:rPr lang="ru-RU" sz="2800">
                <a:cs typeface="Arial" charset="0"/>
              </a:rPr>
              <a:t>Если ребенок занимается спортом, он должен получать на 300-500 ккал больше.</a:t>
            </a:r>
          </a:p>
          <a:p>
            <a:endParaRPr lang="ru-RU" sz="2000">
              <a:latin typeface="Calibri" pitchFamily="34" charset="0"/>
            </a:endParaRPr>
          </a:p>
        </p:txBody>
      </p:sp>
      <p:pic>
        <p:nvPicPr>
          <p:cNvPr id="19460" name="Picture 2" descr="C:\Documents and Settings\Влад\Рабочий стол\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143500" y="1184275"/>
            <a:ext cx="3562350" cy="2387600"/>
          </a:xfrm>
        </p:spPr>
      </p:pic>
      <p:pic>
        <p:nvPicPr>
          <p:cNvPr id="19461" name="Picture 3" descr="C:\Documents and Settings\Влад\Рабочий стол\рыба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3500" y="3929063"/>
            <a:ext cx="3643313" cy="2497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2148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Белки</a:t>
            </a:r>
          </a:p>
          <a:p>
            <a:endParaRPr lang="ru-RU" sz="1200">
              <a:cs typeface="Arial" charset="0"/>
            </a:endParaRPr>
          </a:p>
          <a:p>
            <a:r>
              <a:rPr lang="ru-RU" sz="2400">
                <a:cs typeface="Arial" charset="0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</a:p>
          <a:p>
            <a:r>
              <a:rPr lang="ru-RU" sz="2400">
                <a:cs typeface="Arial" charset="0"/>
              </a:rPr>
              <a:t>Ежедневно школьник должен получать 75-90 г белка, из них 40-55 г животного происхождения.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</p:txBody>
      </p:sp>
      <p:pic>
        <p:nvPicPr>
          <p:cNvPr id="20484" name="Picture 3" descr="C:\Documents and Settings\Влад\Рабочий стол\мясо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4071938"/>
            <a:ext cx="3643312" cy="2427287"/>
          </a:xfrm>
        </p:spPr>
      </p:pic>
      <p:pic>
        <p:nvPicPr>
          <p:cNvPr id="20485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214438"/>
            <a:ext cx="364331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5750" y="928688"/>
            <a:ext cx="4643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В рационе ребенка школьного возраста обязательно должны присутствовать следующие продукты:</a:t>
            </a:r>
          </a:p>
          <a:p>
            <a:r>
              <a:rPr lang="ru-RU" sz="2800">
                <a:cs typeface="Arial" charset="0"/>
              </a:rPr>
              <a:t>молоко или кисломолочные напитки ;</a:t>
            </a:r>
          </a:p>
          <a:p>
            <a:r>
              <a:rPr lang="ru-RU" sz="2800">
                <a:cs typeface="Arial" charset="0"/>
              </a:rPr>
              <a:t>творог ;</a:t>
            </a:r>
          </a:p>
          <a:p>
            <a:r>
              <a:rPr lang="ru-RU" sz="2800">
                <a:cs typeface="Arial" charset="0"/>
              </a:rPr>
              <a:t>сыр ;</a:t>
            </a:r>
          </a:p>
          <a:p>
            <a:r>
              <a:rPr lang="ru-RU" sz="2800">
                <a:cs typeface="Arial" charset="0"/>
              </a:rPr>
              <a:t>рыба ;</a:t>
            </a:r>
          </a:p>
          <a:p>
            <a:r>
              <a:rPr lang="ru-RU" sz="2800">
                <a:cs typeface="Arial" charset="0"/>
              </a:rPr>
              <a:t>мясные продукты ;</a:t>
            </a:r>
          </a:p>
          <a:p>
            <a:r>
              <a:rPr lang="ru-RU" sz="2800">
                <a:cs typeface="Arial" charset="0"/>
              </a:rPr>
              <a:t>яйца .</a:t>
            </a:r>
          </a:p>
        </p:txBody>
      </p:sp>
      <p:pic>
        <p:nvPicPr>
          <p:cNvPr id="21508" name="Picture 3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3319462" cy="1990725"/>
          </a:xfrm>
        </p:spPr>
      </p:pic>
      <p:pic>
        <p:nvPicPr>
          <p:cNvPr id="21509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86375" y="3703638"/>
            <a:ext cx="3071813" cy="3154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 ДЛЯ ЗДОРОВОГО ПИТАНИЯ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Жиры. </a:t>
            </a:r>
          </a:p>
          <a:p>
            <a:endParaRPr lang="ru-RU" sz="1400">
              <a:cs typeface="Arial" charset="0"/>
            </a:endParaRPr>
          </a:p>
          <a:p>
            <a:r>
              <a:rPr lang="ru-RU" sz="2000">
                <a:cs typeface="Arial" charset="0"/>
              </a:rPr>
              <a:t>Достаточное количество жиров также необходимо включать в суточный рацион школьника.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>
                <a:cs typeface="Arial" charset="0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витамины. </a:t>
            </a:r>
          </a:p>
          <a:p>
            <a:endParaRPr lang="ru-RU" sz="1400">
              <a:cs typeface="Arial" charset="0"/>
            </a:endParaRPr>
          </a:p>
          <a:p>
            <a:endParaRPr lang="ru-RU" sz="1400">
              <a:latin typeface="Calibri" pitchFamily="34" charset="0"/>
            </a:endParaRPr>
          </a:p>
        </p:txBody>
      </p:sp>
      <p:pic>
        <p:nvPicPr>
          <p:cNvPr id="22532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38" y="1428750"/>
            <a:ext cx="3355975" cy="2286000"/>
          </a:xfrm>
        </p:spPr>
      </p:pic>
      <p:pic>
        <p:nvPicPr>
          <p:cNvPr id="22533" name="Picture 2" descr="C:\Documents and Settings\Влад\Рабочий стол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4143375"/>
            <a:ext cx="31432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 </a:t>
            </a:r>
            <a:endParaRPr lang="en-US" sz="2400" b="1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  <a:endParaRPr lang="ru-RU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0" y="1143000"/>
            <a:ext cx="47863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2800">
                <a:cs typeface="Arial" charset="0"/>
              </a:rPr>
              <a:t>Норма потребления жиров для школьников - 80-90 г в сутки, 30% суточного рациона. </a:t>
            </a:r>
          </a:p>
          <a:p>
            <a:endParaRPr lang="ru-RU" sz="2800">
              <a:cs typeface="Arial" charset="0"/>
            </a:endParaRPr>
          </a:p>
          <a:p>
            <a:r>
              <a:rPr lang="ru-RU" sz="2800">
                <a:cs typeface="Arial" charset="0"/>
              </a:rPr>
              <a:t>Ежедневно ребенок школьного возраста должен получать:</a:t>
            </a:r>
          </a:p>
          <a:p>
            <a:r>
              <a:rPr lang="ru-RU" sz="2800">
                <a:cs typeface="Arial" charset="0"/>
              </a:rPr>
              <a:t>сливочное масло ;</a:t>
            </a:r>
          </a:p>
          <a:p>
            <a:r>
              <a:rPr lang="ru-RU" sz="2800">
                <a:cs typeface="Arial" charset="0"/>
              </a:rPr>
              <a:t>растительное масло ;</a:t>
            </a:r>
          </a:p>
          <a:p>
            <a:r>
              <a:rPr lang="ru-RU" sz="2800">
                <a:cs typeface="Arial" charset="0"/>
              </a:rPr>
              <a:t>сметану .</a:t>
            </a:r>
          </a:p>
        </p:txBody>
      </p:sp>
      <p:pic>
        <p:nvPicPr>
          <p:cNvPr id="23556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3857625"/>
            <a:ext cx="3643313" cy="2571750"/>
          </a:xfrm>
        </p:spPr>
      </p:pic>
      <p:pic>
        <p:nvPicPr>
          <p:cNvPr id="23557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88" y="1071563"/>
            <a:ext cx="3511550" cy="2214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НЕОБХОДИМЫЕ ПРОДУКТЫ </a:t>
            </a:r>
            <a:endParaRPr lang="en-US" sz="2400" b="1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E46C0A"/>
                </a:solidFill>
                <a:latin typeface="Calibri" pitchFamily="34" charset="0"/>
                <a:cs typeface="Times New Roman" pitchFamily="18" charset="0"/>
              </a:rPr>
              <a:t>ДЛЯ ПОЛНОЦЕННОГО ПИТАНИЯ</a:t>
            </a: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0" y="1000125"/>
            <a:ext cx="4929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Углеводы.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Углеводы необходимы для пополнения энергетических запасов организма. Наиболее полезны сложные углеводы, содержащие неперевариваемые пищевые волокна. </a:t>
            </a:r>
          </a:p>
          <a:p>
            <a:endParaRPr lang="ru-RU" sz="2400">
              <a:cs typeface="Arial" charset="0"/>
            </a:endParaRPr>
          </a:p>
          <a:p>
            <a:r>
              <a:rPr lang="ru-RU" sz="2400">
                <a:cs typeface="Arial" charset="0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pic>
        <p:nvPicPr>
          <p:cNvPr id="24580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965200"/>
            <a:ext cx="3448050" cy="2454275"/>
          </a:xfrm>
        </p:spPr>
      </p:pic>
      <p:pic>
        <p:nvPicPr>
          <p:cNvPr id="24581" name="Picture 3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25" y="3567113"/>
            <a:ext cx="3500438" cy="2790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AF76D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            НЕОБХОДИМЫЕ ПРОДУКТЫ</a:t>
            </a:r>
            <a:endParaRPr lang="en-US" sz="2400" b="1" dirty="0">
              <a:solidFill>
                <a:srgbClr val="E85E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E85E00"/>
                </a:solidFill>
                <a:latin typeface="Calibri" pitchFamily="34" charset="0"/>
                <a:cs typeface="Times New Roman" pitchFamily="18" charset="0"/>
              </a:rPr>
              <a:t> ДЛЯ ПОЛНОЦЕННОГО ПИТАНИЯ</a:t>
            </a:r>
            <a:endParaRPr lang="ru-RU" sz="2400" b="1" dirty="0">
              <a:solidFill>
                <a:srgbClr val="E46C0A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3214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.</a:t>
            </a:r>
          </a:p>
          <a:p>
            <a:endParaRPr lang="ru-RU" dirty="0">
              <a:latin typeface="Calibri" pitchFamily="34" charset="0"/>
            </a:endParaRPr>
          </a:p>
          <a:p>
            <a:r>
              <a:rPr lang="ru-RU" sz="2400" dirty="0">
                <a:cs typeface="Arial" charset="0"/>
              </a:rPr>
              <a:t>Необходимые продукты в меню школьника:</a:t>
            </a:r>
          </a:p>
          <a:p>
            <a:r>
              <a:rPr lang="ru-RU" sz="2400" dirty="0">
                <a:cs typeface="Arial" charset="0"/>
              </a:rPr>
              <a:t>хлеб ;</a:t>
            </a:r>
          </a:p>
          <a:p>
            <a:r>
              <a:rPr lang="ru-RU" sz="2400" dirty="0">
                <a:cs typeface="Arial" charset="0"/>
              </a:rPr>
              <a:t>крупы ;</a:t>
            </a:r>
          </a:p>
          <a:p>
            <a:r>
              <a:rPr lang="ru-RU" sz="2400" dirty="0">
                <a:cs typeface="Arial" charset="0"/>
              </a:rPr>
              <a:t>картофель ;</a:t>
            </a:r>
          </a:p>
          <a:p>
            <a:r>
              <a:rPr lang="ru-RU" sz="2400" dirty="0">
                <a:cs typeface="Arial" charset="0"/>
              </a:rPr>
              <a:t>мед ;</a:t>
            </a:r>
          </a:p>
          <a:p>
            <a:r>
              <a:rPr lang="ru-RU" sz="2400" dirty="0">
                <a:cs typeface="Arial" charset="0"/>
              </a:rPr>
              <a:t>сухофрукты ;</a:t>
            </a:r>
          </a:p>
          <a:p>
            <a:r>
              <a:rPr lang="ru-RU" sz="2400" dirty="0">
                <a:cs typeface="Arial" charset="0"/>
              </a:rPr>
              <a:t>сахар .</a:t>
            </a:r>
          </a:p>
        </p:txBody>
      </p:sp>
      <p:pic>
        <p:nvPicPr>
          <p:cNvPr id="25604" name="Picture 2" descr="C:\Documents and Settings\Влад\Рабочий стол\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1214438"/>
            <a:ext cx="3352800" cy="2205037"/>
          </a:xfrm>
        </p:spPr>
      </p:pic>
      <p:pic>
        <p:nvPicPr>
          <p:cNvPr id="25605" name="Picture 3" descr="C:\Documents and Settings\Влад\Рабочий стол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1650" y="4397375"/>
            <a:ext cx="2998788" cy="2103438"/>
          </a:xfrm>
        </p:spPr>
      </p:pic>
      <p:pic>
        <p:nvPicPr>
          <p:cNvPr id="25606" name="Picture 4" descr="C:\Documents and Settings\Влад\Рабочий стол\1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97413" y="3694113"/>
            <a:ext cx="3732212" cy="2806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637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к этой цели должно быть постепенным - шаг за шагом. Каждый шаг продлевает активные годы жизни. </dc:title>
  <dc:creator>Влад</dc:creator>
  <cp:lastModifiedBy>320-2</cp:lastModifiedBy>
  <cp:revision>36</cp:revision>
  <dcterms:created xsi:type="dcterms:W3CDTF">2009-11-29T09:45:36Z</dcterms:created>
  <dcterms:modified xsi:type="dcterms:W3CDTF">2012-11-09T08:45:46Z</dcterms:modified>
</cp:coreProperties>
</file>